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7" r:id="rId6"/>
    <p:sldId id="265" r:id="rId7"/>
    <p:sldId id="266" r:id="rId8"/>
    <p:sldId id="259" r:id="rId9"/>
    <p:sldId id="261" r:id="rId10"/>
    <p:sldId id="263" r:id="rId11"/>
    <p:sldId id="262" r:id="rId12"/>
    <p:sldId id="260"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0C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2" autoAdjust="0"/>
    <p:restoredTop sz="94660"/>
  </p:normalViewPr>
  <p:slideViewPr>
    <p:cSldViewPr snapToGrid="0">
      <p:cViewPr varScale="1">
        <p:scale>
          <a:sx n="99" d="100"/>
          <a:sy n="99" d="100"/>
        </p:scale>
        <p:origin x="90" y="4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2227-421B-4A36-98B1-30FBC18DBB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6150922D-3AC6-493C-95C5-4A3D5C1BB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EF4FE609-5D28-4E79-B57B-56B8866A763D}"/>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5" name="Footer Placeholder 4">
            <a:extLst>
              <a:ext uri="{FF2B5EF4-FFF2-40B4-BE49-F238E27FC236}">
                <a16:creationId xmlns:a16="http://schemas.microsoft.com/office/drawing/2014/main" id="{CC47D72F-5451-43CF-987F-E603D6CF372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2951A3AC-01F8-4ADF-9D91-66B969279BE5}"/>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345752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BCE1-8621-47EF-A52F-6EC69C125E2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4887A4C8-F04F-4A6E-8A01-B9F114C8E1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D74B7DC-417F-4AC2-8B14-B64A17EEC32B}"/>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5" name="Footer Placeholder 4">
            <a:extLst>
              <a:ext uri="{FF2B5EF4-FFF2-40B4-BE49-F238E27FC236}">
                <a16:creationId xmlns:a16="http://schemas.microsoft.com/office/drawing/2014/main" id="{B4827A7C-EFB7-46BD-8C02-DEC9618F122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379E6F2-9CD6-4812-BD80-87C4DDF92103}"/>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179025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EDB8C4-6C36-49DB-9809-DE20D79EC1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C6B8FD6-35B4-453C-91A0-FC3C9A21C6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7459A44-CAE8-4696-8849-B0D56FE4C624}"/>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5" name="Footer Placeholder 4">
            <a:extLst>
              <a:ext uri="{FF2B5EF4-FFF2-40B4-BE49-F238E27FC236}">
                <a16:creationId xmlns:a16="http://schemas.microsoft.com/office/drawing/2014/main" id="{94142099-336A-40F3-B702-8B01E17A9B6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E3FF562-846B-4CDE-8911-BDDB2C069242}"/>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153481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117E-3F04-4512-A20D-5C04C3E6F707}"/>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3793790-1076-419D-8334-600F4C5399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C1D2715-EC5E-42B8-84AA-7231A89C898C}"/>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5" name="Footer Placeholder 4">
            <a:extLst>
              <a:ext uri="{FF2B5EF4-FFF2-40B4-BE49-F238E27FC236}">
                <a16:creationId xmlns:a16="http://schemas.microsoft.com/office/drawing/2014/main" id="{A6A04469-185A-42EB-BBAA-28C94DA66BB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4462C31-E308-4B0A-99B4-BC795B5BBD70}"/>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190512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74F1-81CB-4074-9C2D-BC0BE1EE71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BBA5AA60-22A3-4685-ADD4-DB0A8A7FF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76EF22-03ED-4755-B8B8-2EDB1600D8B8}"/>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5" name="Footer Placeholder 4">
            <a:extLst>
              <a:ext uri="{FF2B5EF4-FFF2-40B4-BE49-F238E27FC236}">
                <a16:creationId xmlns:a16="http://schemas.microsoft.com/office/drawing/2014/main" id="{DB3B853D-BA6E-4D9D-AF9E-2E84443BCCA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ECE33FB-7193-41E1-9CFC-E3D4E8F75036}"/>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744618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299F6-450E-4936-AA2F-CCFFFFC8A9DB}"/>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27454B56-EF1A-470C-95F4-A4E54E559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9DBA69CA-14A6-4486-80F1-F5B37C0896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0EE2603-4CB0-475E-A884-852C2CBADD7E}"/>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6" name="Footer Placeholder 5">
            <a:extLst>
              <a:ext uri="{FF2B5EF4-FFF2-40B4-BE49-F238E27FC236}">
                <a16:creationId xmlns:a16="http://schemas.microsoft.com/office/drawing/2014/main" id="{700FDB2F-5D90-4C94-BF6D-63B236704C5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2DEC611C-DD85-4A5D-8787-9ADDB0935EE3}"/>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3635948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1C01-B88D-4889-B6D0-695901FDCE90}"/>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5E53236-3AC7-4312-AAA0-D374EAFEE6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CF026-A4FE-4E17-BB43-BC35253AB5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835BA202-1510-4A13-87C2-4B582AA86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B287B6-41A0-4316-9C51-6018D80930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570E1D59-1FE5-4601-887B-24A6A7A48818}"/>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8" name="Footer Placeholder 7">
            <a:extLst>
              <a:ext uri="{FF2B5EF4-FFF2-40B4-BE49-F238E27FC236}">
                <a16:creationId xmlns:a16="http://schemas.microsoft.com/office/drawing/2014/main" id="{E6FB26C8-9888-469B-BBCA-673D5F72ECBE}"/>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6184E4CE-C0C7-4168-9EDF-65AD18C21A4A}"/>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42713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20B6-22FF-412D-B957-C3F28FCBD3A5}"/>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3F92D71B-1EEE-49A2-B031-DAF9A83DE170}"/>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4" name="Footer Placeholder 3">
            <a:extLst>
              <a:ext uri="{FF2B5EF4-FFF2-40B4-BE49-F238E27FC236}">
                <a16:creationId xmlns:a16="http://schemas.microsoft.com/office/drawing/2014/main" id="{A8FA3265-B9BE-4589-8C01-129B0F7E4CAA}"/>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6E04275C-8CDA-410E-BBDD-B4C84B78831B}"/>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884377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6C88F-1F0D-4CDC-8C16-5EB2AD9700DC}"/>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3" name="Footer Placeholder 2">
            <a:extLst>
              <a:ext uri="{FF2B5EF4-FFF2-40B4-BE49-F238E27FC236}">
                <a16:creationId xmlns:a16="http://schemas.microsoft.com/office/drawing/2014/main" id="{433E7355-94C3-4E9F-B35E-5FA1986807BB}"/>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ABD43072-9D57-4510-A6EE-E3EAB99813E1}"/>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1366072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1A6E-BDBF-44CA-B910-54936EB64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0FC4A0C5-0B6F-494B-A22C-E39FC5FDD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EF296B58-9998-4E7B-851C-4097A2CC3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696B-B552-4A17-8F50-E91F72447BF2}"/>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6" name="Footer Placeholder 5">
            <a:extLst>
              <a:ext uri="{FF2B5EF4-FFF2-40B4-BE49-F238E27FC236}">
                <a16:creationId xmlns:a16="http://schemas.microsoft.com/office/drawing/2014/main" id="{41EE5AAA-1B94-43FA-AC53-91D72DF1005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C911A29-CFFF-453D-8740-61A861A69B33}"/>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308022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13FF-2DAE-436B-ACC8-35A5D097F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DBD29D54-7387-4F0B-9865-D7E2091D3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3BF65442-692B-41CA-B03F-34BE5F8AC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603F15-C855-42DD-97A9-2CC1253F3CE6}"/>
              </a:ext>
            </a:extLst>
          </p:cNvPr>
          <p:cNvSpPr>
            <a:spLocks noGrp="1"/>
          </p:cNvSpPr>
          <p:nvPr>
            <p:ph type="dt" sz="half" idx="10"/>
          </p:nvPr>
        </p:nvSpPr>
        <p:spPr/>
        <p:txBody>
          <a:bodyPr/>
          <a:lstStyle/>
          <a:p>
            <a:fld id="{1D47A3E4-E67A-4CCB-B150-989BA9C7629D}" type="datetimeFigureOut">
              <a:rPr lang="en-ZA" smtClean="0"/>
              <a:t>2021/02/15</a:t>
            </a:fld>
            <a:endParaRPr lang="en-ZA"/>
          </a:p>
        </p:txBody>
      </p:sp>
      <p:sp>
        <p:nvSpPr>
          <p:cNvPr id="6" name="Footer Placeholder 5">
            <a:extLst>
              <a:ext uri="{FF2B5EF4-FFF2-40B4-BE49-F238E27FC236}">
                <a16:creationId xmlns:a16="http://schemas.microsoft.com/office/drawing/2014/main" id="{CAB6B58B-1296-4F4A-ACE5-B17A68BE2B2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B9FA1563-C14D-4EDF-8E3D-5DC36066EBC4}"/>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383161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AA3BEB-34A8-41A9-9B6C-7A1B512747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1AB6510C-8A29-44B8-84F6-B1BBAD2E4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4407A51-78B6-44B8-9B1A-0C958559E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7A3E4-E67A-4CCB-B150-989BA9C7629D}" type="datetimeFigureOut">
              <a:rPr lang="en-ZA" smtClean="0"/>
              <a:t>2021/02/15</a:t>
            </a:fld>
            <a:endParaRPr lang="en-ZA"/>
          </a:p>
        </p:txBody>
      </p:sp>
      <p:sp>
        <p:nvSpPr>
          <p:cNvPr id="5" name="Footer Placeholder 4">
            <a:extLst>
              <a:ext uri="{FF2B5EF4-FFF2-40B4-BE49-F238E27FC236}">
                <a16:creationId xmlns:a16="http://schemas.microsoft.com/office/drawing/2014/main" id="{97BA2A52-6E56-44BD-B30C-DA2C53286C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64AB04B3-6E28-47DA-B647-10A13E609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834B8-AECE-4E4D-9D49-BE228A84B94F}" type="slidenum">
              <a:rPr lang="en-ZA" smtClean="0"/>
              <a:t>‹#›</a:t>
            </a:fld>
            <a:endParaRPr lang="en-ZA"/>
          </a:p>
        </p:txBody>
      </p:sp>
    </p:spTree>
    <p:extLst>
      <p:ext uri="{BB962C8B-B14F-4D97-AF65-F5344CB8AC3E}">
        <p14:creationId xmlns:p14="http://schemas.microsoft.com/office/powerpoint/2010/main" val="271454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BABE81-3D69-406D-86DE-76892734F5E5}"/>
              </a:ext>
            </a:extLst>
          </p:cNvPr>
          <p:cNvPicPr>
            <a:picLocks noChangeAspect="1"/>
          </p:cNvPicPr>
          <p:nvPr/>
        </p:nvPicPr>
        <p:blipFill rotWithShape="1">
          <a:blip r:embed="rId2"/>
          <a:srcRect l="14208"/>
          <a:stretch/>
        </p:blipFill>
        <p:spPr>
          <a:xfrm>
            <a:off x="-126610" y="-1"/>
            <a:ext cx="4332060" cy="3270791"/>
          </a:xfrm>
          <a:prstGeom prst="rect">
            <a:avLst/>
          </a:prstGeom>
        </p:spPr>
      </p:pic>
      <p:pic>
        <p:nvPicPr>
          <p:cNvPr id="13" name="Picture 12">
            <a:extLst>
              <a:ext uri="{FF2B5EF4-FFF2-40B4-BE49-F238E27FC236}">
                <a16:creationId xmlns:a16="http://schemas.microsoft.com/office/drawing/2014/main" id="{73603E83-A807-4284-90F9-E08C40E3FCE0}"/>
              </a:ext>
            </a:extLst>
          </p:cNvPr>
          <p:cNvPicPr>
            <a:picLocks noChangeAspect="1"/>
          </p:cNvPicPr>
          <p:nvPr/>
        </p:nvPicPr>
        <p:blipFill>
          <a:blip r:embed="rId3"/>
          <a:stretch>
            <a:fillRect/>
          </a:stretch>
        </p:blipFill>
        <p:spPr>
          <a:xfrm>
            <a:off x="-126609" y="-1"/>
            <a:ext cx="1332220" cy="1631854"/>
          </a:xfrm>
          <a:prstGeom prst="rect">
            <a:avLst/>
          </a:prstGeom>
        </p:spPr>
      </p:pic>
      <p:pic>
        <p:nvPicPr>
          <p:cNvPr id="15" name="Picture 14">
            <a:extLst>
              <a:ext uri="{FF2B5EF4-FFF2-40B4-BE49-F238E27FC236}">
                <a16:creationId xmlns:a16="http://schemas.microsoft.com/office/drawing/2014/main" id="{217241A0-AC27-4998-9981-4D535EB83819}"/>
              </a:ext>
            </a:extLst>
          </p:cNvPr>
          <p:cNvPicPr>
            <a:picLocks noChangeAspect="1"/>
          </p:cNvPicPr>
          <p:nvPr/>
        </p:nvPicPr>
        <p:blipFill>
          <a:blip r:embed="rId4"/>
          <a:stretch>
            <a:fillRect/>
          </a:stretch>
        </p:blipFill>
        <p:spPr>
          <a:xfrm>
            <a:off x="4054544" y="1313083"/>
            <a:ext cx="2813538" cy="1969477"/>
          </a:xfrm>
          <a:prstGeom prst="rect">
            <a:avLst/>
          </a:prstGeom>
        </p:spPr>
      </p:pic>
      <p:pic>
        <p:nvPicPr>
          <p:cNvPr id="17" name="Picture 16">
            <a:extLst>
              <a:ext uri="{FF2B5EF4-FFF2-40B4-BE49-F238E27FC236}">
                <a16:creationId xmlns:a16="http://schemas.microsoft.com/office/drawing/2014/main" id="{0BE29054-CB4D-4851-A34A-9E835EF9BBDE}"/>
              </a:ext>
            </a:extLst>
          </p:cNvPr>
          <p:cNvPicPr>
            <a:picLocks noChangeAspect="1"/>
          </p:cNvPicPr>
          <p:nvPr/>
        </p:nvPicPr>
        <p:blipFill>
          <a:blip r:embed="rId5"/>
          <a:stretch>
            <a:fillRect/>
          </a:stretch>
        </p:blipFill>
        <p:spPr>
          <a:xfrm>
            <a:off x="4081959" y="3784186"/>
            <a:ext cx="4860102" cy="1638230"/>
          </a:xfrm>
          <a:prstGeom prst="rect">
            <a:avLst/>
          </a:prstGeom>
        </p:spPr>
      </p:pic>
      <p:pic>
        <p:nvPicPr>
          <p:cNvPr id="19" name="Picture 18">
            <a:extLst>
              <a:ext uri="{FF2B5EF4-FFF2-40B4-BE49-F238E27FC236}">
                <a16:creationId xmlns:a16="http://schemas.microsoft.com/office/drawing/2014/main" id="{F8C42C15-8752-439A-81C4-EC9C2006D3E5}"/>
              </a:ext>
            </a:extLst>
          </p:cNvPr>
          <p:cNvPicPr>
            <a:picLocks noChangeAspect="1"/>
          </p:cNvPicPr>
          <p:nvPr/>
        </p:nvPicPr>
        <p:blipFill>
          <a:blip r:embed="rId6"/>
          <a:stretch>
            <a:fillRect/>
          </a:stretch>
        </p:blipFill>
        <p:spPr>
          <a:xfrm>
            <a:off x="-86987" y="3267596"/>
            <a:ext cx="4291550" cy="2199028"/>
          </a:xfrm>
          <a:prstGeom prst="rect">
            <a:avLst/>
          </a:prstGeom>
        </p:spPr>
      </p:pic>
      <p:pic>
        <p:nvPicPr>
          <p:cNvPr id="11" name="Picture 10">
            <a:extLst>
              <a:ext uri="{FF2B5EF4-FFF2-40B4-BE49-F238E27FC236}">
                <a16:creationId xmlns:a16="http://schemas.microsoft.com/office/drawing/2014/main" id="{567DE841-2A1B-4920-85E9-6017B2556A11}"/>
              </a:ext>
            </a:extLst>
          </p:cNvPr>
          <p:cNvPicPr>
            <a:picLocks noChangeAspect="1"/>
          </p:cNvPicPr>
          <p:nvPr/>
        </p:nvPicPr>
        <p:blipFill>
          <a:blip r:embed="rId7"/>
          <a:stretch>
            <a:fillRect/>
          </a:stretch>
        </p:blipFill>
        <p:spPr>
          <a:xfrm>
            <a:off x="6718062" y="8599"/>
            <a:ext cx="4332060" cy="3281618"/>
          </a:xfrm>
          <a:prstGeom prst="rect">
            <a:avLst/>
          </a:prstGeom>
        </p:spPr>
      </p:pic>
      <p:sp>
        <p:nvSpPr>
          <p:cNvPr id="22" name="TextBox 21">
            <a:extLst>
              <a:ext uri="{FF2B5EF4-FFF2-40B4-BE49-F238E27FC236}">
                <a16:creationId xmlns:a16="http://schemas.microsoft.com/office/drawing/2014/main" id="{80EACCEB-B3B6-4168-ABC3-78DDB1970089}"/>
              </a:ext>
            </a:extLst>
          </p:cNvPr>
          <p:cNvSpPr txBox="1"/>
          <p:nvPr/>
        </p:nvSpPr>
        <p:spPr>
          <a:xfrm>
            <a:off x="2713041" y="3374386"/>
            <a:ext cx="6437243" cy="461665"/>
          </a:xfrm>
          <a:prstGeom prst="rect">
            <a:avLst/>
          </a:prstGeom>
          <a:noFill/>
        </p:spPr>
        <p:txBody>
          <a:bodyPr wrap="square">
            <a:spAutoFit/>
          </a:bodyPr>
          <a:lstStyle/>
          <a:p>
            <a:pPr algn="ctr"/>
            <a:r>
              <a:rPr lang="en-US"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Merry Christmas – 2020 </a:t>
            </a:r>
          </a:p>
        </p:txBody>
      </p:sp>
      <p:pic>
        <p:nvPicPr>
          <p:cNvPr id="9" name="Picture 8">
            <a:extLst>
              <a:ext uri="{FF2B5EF4-FFF2-40B4-BE49-F238E27FC236}">
                <a16:creationId xmlns:a16="http://schemas.microsoft.com/office/drawing/2014/main" id="{94AC5F29-03C9-4C4E-AE4C-B7E8EC34B41D}"/>
              </a:ext>
            </a:extLst>
          </p:cNvPr>
          <p:cNvPicPr>
            <a:picLocks noChangeAspect="1"/>
          </p:cNvPicPr>
          <p:nvPr/>
        </p:nvPicPr>
        <p:blipFill>
          <a:blip r:embed="rId8"/>
          <a:stretch>
            <a:fillRect/>
          </a:stretch>
        </p:blipFill>
        <p:spPr>
          <a:xfrm>
            <a:off x="4081959" y="-183"/>
            <a:ext cx="2813538" cy="1614614"/>
          </a:xfrm>
          <a:prstGeom prst="rect">
            <a:avLst/>
          </a:prstGeom>
        </p:spPr>
      </p:pic>
      <p:pic>
        <p:nvPicPr>
          <p:cNvPr id="26" name="Picture 25">
            <a:extLst>
              <a:ext uri="{FF2B5EF4-FFF2-40B4-BE49-F238E27FC236}">
                <a16:creationId xmlns:a16="http://schemas.microsoft.com/office/drawing/2014/main" id="{5CD46E67-A6D2-49A6-A37F-D69900858BB9}"/>
              </a:ext>
            </a:extLst>
          </p:cNvPr>
          <p:cNvPicPr>
            <a:picLocks noChangeAspect="1"/>
          </p:cNvPicPr>
          <p:nvPr/>
        </p:nvPicPr>
        <p:blipFill>
          <a:blip r:embed="rId9"/>
          <a:stretch>
            <a:fillRect/>
          </a:stretch>
        </p:blipFill>
        <p:spPr>
          <a:xfrm>
            <a:off x="8733273" y="3267596"/>
            <a:ext cx="2330259" cy="2043248"/>
          </a:xfrm>
          <a:prstGeom prst="rect">
            <a:avLst/>
          </a:prstGeom>
        </p:spPr>
      </p:pic>
    </p:spTree>
    <p:extLst>
      <p:ext uri="{BB962C8B-B14F-4D97-AF65-F5344CB8AC3E}">
        <p14:creationId xmlns:p14="http://schemas.microsoft.com/office/powerpoint/2010/main" val="67778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9F49E2-2AD6-44E5-868C-7EABF6EFC19C}"/>
              </a:ext>
            </a:extLst>
          </p:cNvPr>
          <p:cNvPicPr>
            <a:picLocks noChangeAspect="1"/>
          </p:cNvPicPr>
          <p:nvPr/>
        </p:nvPicPr>
        <p:blipFill>
          <a:blip r:embed="rId2"/>
          <a:stretch>
            <a:fillRect/>
          </a:stretch>
        </p:blipFill>
        <p:spPr>
          <a:xfrm>
            <a:off x="745330" y="405067"/>
            <a:ext cx="7887801" cy="4753638"/>
          </a:xfrm>
          <a:prstGeom prst="rect">
            <a:avLst/>
          </a:prstGeom>
        </p:spPr>
      </p:pic>
      <p:sp>
        <p:nvSpPr>
          <p:cNvPr id="6" name="Speech Bubble: Rectangle 5">
            <a:extLst>
              <a:ext uri="{FF2B5EF4-FFF2-40B4-BE49-F238E27FC236}">
                <a16:creationId xmlns:a16="http://schemas.microsoft.com/office/drawing/2014/main" id="{4CABEE53-DE59-40D5-97A8-A0770F85B21C}"/>
              </a:ext>
            </a:extLst>
          </p:cNvPr>
          <p:cNvSpPr/>
          <p:nvPr/>
        </p:nvSpPr>
        <p:spPr>
          <a:xfrm>
            <a:off x="7281334" y="790223"/>
            <a:ext cx="3014133" cy="282222"/>
          </a:xfrm>
          <a:prstGeom prst="wedgeRectCallout">
            <a:avLst>
              <a:gd name="adj1" fmla="val -114780"/>
              <a:gd name="adj2" fmla="val 5172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err="1">
                <a:solidFill>
                  <a:schemeClr val="tx1"/>
                </a:solidFill>
              </a:rPr>
              <a:t>Bid.acceptance</a:t>
            </a:r>
            <a:endParaRPr lang="en-ZA" sz="1400" dirty="0">
              <a:solidFill>
                <a:schemeClr val="tx1"/>
              </a:solidFill>
            </a:endParaRPr>
          </a:p>
        </p:txBody>
      </p:sp>
      <p:sp>
        <p:nvSpPr>
          <p:cNvPr id="17" name="Speech Bubble: Rectangle 16">
            <a:extLst>
              <a:ext uri="{FF2B5EF4-FFF2-40B4-BE49-F238E27FC236}">
                <a16:creationId xmlns:a16="http://schemas.microsoft.com/office/drawing/2014/main" id="{3391CC96-C1AF-4118-B63E-0F2A178507DF}"/>
              </a:ext>
            </a:extLst>
          </p:cNvPr>
          <p:cNvSpPr/>
          <p:nvPr/>
        </p:nvSpPr>
        <p:spPr>
          <a:xfrm>
            <a:off x="7715957" y="1190408"/>
            <a:ext cx="3014133" cy="282222"/>
          </a:xfrm>
          <a:prstGeom prst="wedgeRectCallout">
            <a:avLst>
              <a:gd name="adj1" fmla="val -114780"/>
              <a:gd name="adj2" fmla="val 1172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err="1">
                <a:solidFill>
                  <a:schemeClr val="tx1"/>
                </a:solidFill>
              </a:rPr>
              <a:t>Bid.items</a:t>
            </a:r>
            <a:r>
              <a:rPr lang="en-ZA" sz="1400" dirty="0">
                <a:solidFill>
                  <a:schemeClr val="tx1"/>
                </a:solidFill>
              </a:rPr>
              <a:t>[]</a:t>
            </a:r>
          </a:p>
        </p:txBody>
      </p:sp>
      <p:sp>
        <p:nvSpPr>
          <p:cNvPr id="19" name="Speech Bubble: Rectangle 18">
            <a:extLst>
              <a:ext uri="{FF2B5EF4-FFF2-40B4-BE49-F238E27FC236}">
                <a16:creationId xmlns:a16="http://schemas.microsoft.com/office/drawing/2014/main" id="{2C52C20A-0999-4F66-ADD2-FDEE969E6649}"/>
              </a:ext>
            </a:extLst>
          </p:cNvPr>
          <p:cNvSpPr/>
          <p:nvPr/>
        </p:nvSpPr>
        <p:spPr>
          <a:xfrm>
            <a:off x="7586134" y="1699295"/>
            <a:ext cx="3014133" cy="282222"/>
          </a:xfrm>
          <a:prstGeom prst="wedgeRectCallout">
            <a:avLst>
              <a:gd name="adj1" fmla="val -114780"/>
              <a:gd name="adj2" fmla="val 372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err="1">
                <a:solidFill>
                  <a:schemeClr val="tx1"/>
                </a:solidFill>
              </a:rPr>
              <a:t>Bid.validity</a:t>
            </a:r>
            <a:endParaRPr lang="en-ZA" sz="1400" dirty="0">
              <a:solidFill>
                <a:schemeClr val="tx1"/>
              </a:solidFill>
            </a:endParaRPr>
          </a:p>
        </p:txBody>
      </p:sp>
      <p:sp>
        <p:nvSpPr>
          <p:cNvPr id="21" name="Speech Bubble: Rectangle 20">
            <a:extLst>
              <a:ext uri="{FF2B5EF4-FFF2-40B4-BE49-F238E27FC236}">
                <a16:creationId xmlns:a16="http://schemas.microsoft.com/office/drawing/2014/main" id="{C61D4912-D664-47A9-90E3-B2C834FE8EA5}"/>
              </a:ext>
            </a:extLst>
          </p:cNvPr>
          <p:cNvSpPr/>
          <p:nvPr/>
        </p:nvSpPr>
        <p:spPr>
          <a:xfrm>
            <a:off x="7281333" y="2499664"/>
            <a:ext cx="3014133" cy="282222"/>
          </a:xfrm>
          <a:prstGeom prst="wedgeRectCallout">
            <a:avLst>
              <a:gd name="adj1" fmla="val -114780"/>
              <a:gd name="adj2" fmla="val 5172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err="1">
                <a:solidFill>
                  <a:schemeClr val="tx1"/>
                </a:solidFill>
              </a:rPr>
              <a:t>Bid.response</a:t>
            </a:r>
            <a:endParaRPr lang="en-ZA" sz="1400" dirty="0">
              <a:solidFill>
                <a:schemeClr val="tx1"/>
              </a:solidFill>
            </a:endParaRPr>
          </a:p>
        </p:txBody>
      </p:sp>
    </p:spTree>
    <p:extLst>
      <p:ext uri="{BB962C8B-B14F-4D97-AF65-F5344CB8AC3E}">
        <p14:creationId xmlns:p14="http://schemas.microsoft.com/office/powerpoint/2010/main" val="3985806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F9D58927-0765-4AAC-9D05-2CCB48DDD3E1}"/>
              </a:ext>
            </a:extLst>
          </p:cNvPr>
          <p:cNvSpPr/>
          <p:nvPr/>
        </p:nvSpPr>
        <p:spPr>
          <a:xfrm>
            <a:off x="1984688" y="3955084"/>
            <a:ext cx="1802126"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BidResponse</a:t>
            </a:r>
            <a:endParaRPr lang="en-ZA" sz="1200" dirty="0">
              <a:solidFill>
                <a:schemeClr val="accent1"/>
              </a:solidFill>
            </a:endParaRPr>
          </a:p>
        </p:txBody>
      </p:sp>
      <p:sp>
        <p:nvSpPr>
          <p:cNvPr id="33" name="Rectangle: Rounded Corners 32">
            <a:extLst>
              <a:ext uri="{FF2B5EF4-FFF2-40B4-BE49-F238E27FC236}">
                <a16:creationId xmlns:a16="http://schemas.microsoft.com/office/drawing/2014/main" id="{14F5F770-F839-4822-AA34-F40A374DC52D}"/>
              </a:ext>
            </a:extLst>
          </p:cNvPr>
          <p:cNvSpPr/>
          <p:nvPr/>
        </p:nvSpPr>
        <p:spPr>
          <a:xfrm>
            <a:off x="193129" y="3965416"/>
            <a:ext cx="165984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BidItemResponse</a:t>
            </a:r>
            <a:endParaRPr lang="en-ZA" sz="1200" dirty="0">
              <a:solidFill>
                <a:schemeClr val="accent1"/>
              </a:solidFill>
            </a:endParaRPr>
          </a:p>
        </p:txBody>
      </p:sp>
      <p:sp>
        <p:nvSpPr>
          <p:cNvPr id="36" name="TextBox 35">
            <a:extLst>
              <a:ext uri="{FF2B5EF4-FFF2-40B4-BE49-F238E27FC236}">
                <a16:creationId xmlns:a16="http://schemas.microsoft.com/office/drawing/2014/main" id="{8E39735B-744E-4FC6-A5E2-BA3FBF53EDA4}"/>
              </a:ext>
            </a:extLst>
          </p:cNvPr>
          <p:cNvSpPr txBox="1"/>
          <p:nvPr/>
        </p:nvSpPr>
        <p:spPr>
          <a:xfrm>
            <a:off x="231360" y="4424190"/>
            <a:ext cx="1659841"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t> </a:t>
            </a:r>
            <a:r>
              <a:rPr lang="en-US" sz="1200" dirty="0" err="1"/>
              <a:t>guid</a:t>
            </a:r>
            <a:r>
              <a:rPr lang="en-US" sz="1200" dirty="0"/>
              <a:t>: string;</a:t>
            </a:r>
          </a:p>
          <a:p>
            <a:pPr marL="171450" indent="-171450">
              <a:buFont typeface="Arial" panose="020B0604020202020204" pitchFamily="34" charset="0"/>
              <a:buChar char="•"/>
            </a:pPr>
            <a:r>
              <a:rPr lang="en-US" sz="1200" dirty="0"/>
              <a:t> email: string;</a:t>
            </a:r>
          </a:p>
          <a:p>
            <a:pPr marL="171450" indent="-171450">
              <a:buFont typeface="Arial" panose="020B0604020202020204" pitchFamily="34" charset="0"/>
              <a:buChar char="•"/>
            </a:pPr>
            <a:r>
              <a:rPr lang="en-US" sz="1200" dirty="0"/>
              <a:t> </a:t>
            </a:r>
            <a:r>
              <a:rPr lang="en-US" sz="1200" dirty="0" err="1"/>
              <a:t>bidGuid</a:t>
            </a:r>
            <a:r>
              <a:rPr lang="en-US" sz="1200" dirty="0"/>
              <a:t>: string;</a:t>
            </a:r>
          </a:p>
          <a:p>
            <a:pPr marL="171450" indent="-171450">
              <a:buFont typeface="Arial" panose="020B0604020202020204" pitchFamily="34" charset="0"/>
              <a:buChar char="•"/>
            </a:pPr>
            <a:r>
              <a:rPr lang="en-US" sz="1200" dirty="0"/>
              <a:t> </a:t>
            </a:r>
            <a:r>
              <a:rPr lang="en-US" sz="1200" dirty="0" err="1"/>
              <a:t>itemindex</a:t>
            </a:r>
            <a:r>
              <a:rPr lang="en-US" sz="1200" dirty="0"/>
              <a:t>: string;</a:t>
            </a:r>
          </a:p>
          <a:p>
            <a:pPr marL="171450" indent="-171450">
              <a:buFont typeface="Arial" panose="020B0604020202020204" pitchFamily="34" charset="0"/>
              <a:buChar char="•"/>
            </a:pPr>
            <a:r>
              <a:rPr lang="en-US" sz="1200" dirty="0"/>
              <a:t> assumption: string;</a:t>
            </a:r>
          </a:p>
          <a:p>
            <a:pPr marL="171450" indent="-171450">
              <a:buFont typeface="Arial" panose="020B0604020202020204" pitchFamily="34" charset="0"/>
              <a:buChar char="•"/>
            </a:pPr>
            <a:r>
              <a:rPr lang="en-US" sz="1200" dirty="0"/>
              <a:t> </a:t>
            </a:r>
            <a:r>
              <a:rPr lang="en-US" sz="1200" dirty="0" err="1"/>
              <a:t>bidprice</a:t>
            </a:r>
            <a:r>
              <a:rPr lang="en-US" sz="1200" dirty="0"/>
              <a:t>: number;</a:t>
            </a:r>
          </a:p>
          <a:p>
            <a:pPr marL="171450" indent="-171450">
              <a:buFont typeface="Arial" panose="020B0604020202020204" pitchFamily="34" charset="0"/>
              <a:buChar char="•"/>
            </a:pPr>
            <a:r>
              <a:rPr lang="en-US" sz="1200" dirty="0"/>
              <a:t> validity: string;</a:t>
            </a:r>
          </a:p>
          <a:p>
            <a:pPr marL="171450" indent="-171450">
              <a:buFont typeface="Arial" panose="020B0604020202020204" pitchFamily="34" charset="0"/>
              <a:buChar char="•"/>
            </a:pPr>
            <a:r>
              <a:rPr lang="en-US" sz="1200" dirty="0"/>
              <a:t> </a:t>
            </a:r>
            <a:r>
              <a:rPr lang="en-US" sz="1200" dirty="0" err="1"/>
              <a:t>leadtime</a:t>
            </a:r>
            <a:r>
              <a:rPr lang="en-US" sz="1200" dirty="0"/>
              <a:t>: string;</a:t>
            </a:r>
          </a:p>
          <a:p>
            <a:pPr marL="171450" indent="-171450">
              <a:buFont typeface="Arial" panose="020B0604020202020204" pitchFamily="34" charset="0"/>
              <a:buChar char="•"/>
            </a:pPr>
            <a:r>
              <a:rPr lang="en-US" sz="1200" dirty="0" err="1"/>
              <a:t>lastdate</a:t>
            </a:r>
            <a:r>
              <a:rPr lang="en-US" sz="1200" dirty="0"/>
              <a:t>: string;</a:t>
            </a:r>
            <a:endParaRPr lang="en-ZA" sz="1200" dirty="0"/>
          </a:p>
        </p:txBody>
      </p:sp>
      <p:sp>
        <p:nvSpPr>
          <p:cNvPr id="37" name="TextBox 36">
            <a:extLst>
              <a:ext uri="{FF2B5EF4-FFF2-40B4-BE49-F238E27FC236}">
                <a16:creationId xmlns:a16="http://schemas.microsoft.com/office/drawing/2014/main" id="{972E298A-62C6-46A4-A0BC-E4BBDA1A5A73}"/>
              </a:ext>
            </a:extLst>
          </p:cNvPr>
          <p:cNvSpPr txBox="1"/>
          <p:nvPr/>
        </p:nvSpPr>
        <p:spPr>
          <a:xfrm>
            <a:off x="2130155" y="4405658"/>
            <a:ext cx="1659841" cy="1384995"/>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 string;</a:t>
            </a:r>
          </a:p>
          <a:p>
            <a:pPr marL="171450" indent="-171450">
              <a:buFont typeface="Arial" panose="020B0604020202020204" pitchFamily="34" charset="0"/>
              <a:buChar char="•"/>
            </a:pPr>
            <a:r>
              <a:rPr lang="en-ZA" sz="1200" dirty="0"/>
              <a:t>email: string;</a:t>
            </a:r>
          </a:p>
          <a:p>
            <a:pPr marL="171450" indent="-171450">
              <a:buFont typeface="Arial" panose="020B0604020202020204" pitchFamily="34" charset="0"/>
              <a:buChar char="•"/>
            </a:pPr>
            <a:r>
              <a:rPr lang="en-ZA" sz="1200" dirty="0" err="1"/>
              <a:t>bidGuid</a:t>
            </a:r>
            <a:r>
              <a:rPr lang="en-ZA" sz="1200" dirty="0"/>
              <a:t>: string;</a:t>
            </a:r>
          </a:p>
          <a:p>
            <a:pPr marL="171450" indent="-171450">
              <a:buFont typeface="Arial" panose="020B0604020202020204" pitchFamily="34" charset="0"/>
              <a:buChar char="•"/>
            </a:pPr>
            <a:r>
              <a:rPr lang="en-ZA" sz="1200" dirty="0" err="1"/>
              <a:t>longtext</a:t>
            </a:r>
            <a:r>
              <a:rPr lang="en-ZA" sz="1200" dirty="0"/>
              <a:t>: string;</a:t>
            </a:r>
          </a:p>
          <a:p>
            <a:pPr marL="171450" indent="-171450">
              <a:buFont typeface="Arial" panose="020B0604020202020204" pitchFamily="34" charset="0"/>
              <a:buChar char="•"/>
            </a:pPr>
            <a:r>
              <a:rPr lang="en-ZA" sz="1200" dirty="0"/>
              <a:t>quality: string;</a:t>
            </a:r>
          </a:p>
          <a:p>
            <a:pPr marL="171450" indent="-171450">
              <a:buFont typeface="Arial" panose="020B0604020202020204" pitchFamily="34" charset="0"/>
              <a:buChar char="•"/>
            </a:pPr>
            <a:r>
              <a:rPr lang="en-ZA" sz="1200" dirty="0"/>
              <a:t>acceptance: string</a:t>
            </a:r>
          </a:p>
          <a:p>
            <a:pPr marL="171450" indent="-171450">
              <a:buFont typeface="Arial" panose="020B0604020202020204" pitchFamily="34" charset="0"/>
              <a:buChar char="•"/>
            </a:pPr>
            <a:r>
              <a:rPr lang="en-ZA" sz="1200" dirty="0" err="1"/>
              <a:t>lastdate</a:t>
            </a:r>
            <a:r>
              <a:rPr lang="en-ZA" sz="1200" dirty="0"/>
              <a:t>: string;</a:t>
            </a:r>
          </a:p>
        </p:txBody>
      </p:sp>
      <p:pic>
        <p:nvPicPr>
          <p:cNvPr id="7" name="Picture 6">
            <a:extLst>
              <a:ext uri="{FF2B5EF4-FFF2-40B4-BE49-F238E27FC236}">
                <a16:creationId xmlns:a16="http://schemas.microsoft.com/office/drawing/2014/main" id="{DEC7F0E7-B062-4E2E-A8A8-EAF9DD3D8536}"/>
              </a:ext>
            </a:extLst>
          </p:cNvPr>
          <p:cNvPicPr>
            <a:picLocks noChangeAspect="1"/>
          </p:cNvPicPr>
          <p:nvPr/>
        </p:nvPicPr>
        <p:blipFill>
          <a:blip r:embed="rId2"/>
          <a:stretch>
            <a:fillRect/>
          </a:stretch>
        </p:blipFill>
        <p:spPr>
          <a:xfrm>
            <a:off x="5816812" y="644817"/>
            <a:ext cx="4503041" cy="4778440"/>
          </a:xfrm>
          <a:prstGeom prst="rect">
            <a:avLst/>
          </a:prstGeom>
        </p:spPr>
      </p:pic>
      <p:pic>
        <p:nvPicPr>
          <p:cNvPr id="12" name="Picture 11">
            <a:extLst>
              <a:ext uri="{FF2B5EF4-FFF2-40B4-BE49-F238E27FC236}">
                <a16:creationId xmlns:a16="http://schemas.microsoft.com/office/drawing/2014/main" id="{AD04C999-A6AC-4B05-A0AF-0808C41588A8}"/>
              </a:ext>
            </a:extLst>
          </p:cNvPr>
          <p:cNvPicPr>
            <a:picLocks noChangeAspect="1"/>
          </p:cNvPicPr>
          <p:nvPr/>
        </p:nvPicPr>
        <p:blipFill>
          <a:blip r:embed="rId3"/>
          <a:stretch>
            <a:fillRect/>
          </a:stretch>
        </p:blipFill>
        <p:spPr>
          <a:xfrm>
            <a:off x="193129" y="147491"/>
            <a:ext cx="4639322" cy="2286319"/>
          </a:xfrm>
          <a:prstGeom prst="rect">
            <a:avLst/>
          </a:prstGeom>
        </p:spPr>
      </p:pic>
      <p:sp>
        <p:nvSpPr>
          <p:cNvPr id="13" name="Rectangle 12">
            <a:extLst>
              <a:ext uri="{FF2B5EF4-FFF2-40B4-BE49-F238E27FC236}">
                <a16:creationId xmlns:a16="http://schemas.microsoft.com/office/drawing/2014/main" id="{86F465FF-5733-4484-9C1B-CDCC67F5B483}"/>
              </a:ext>
            </a:extLst>
          </p:cNvPr>
          <p:cNvSpPr/>
          <p:nvPr/>
        </p:nvSpPr>
        <p:spPr>
          <a:xfrm>
            <a:off x="9312814" y="761092"/>
            <a:ext cx="964838" cy="26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a:t>Item 0010</a:t>
            </a:r>
          </a:p>
        </p:txBody>
      </p:sp>
      <p:sp>
        <p:nvSpPr>
          <p:cNvPr id="14" name="TextBox 13">
            <a:extLst>
              <a:ext uri="{FF2B5EF4-FFF2-40B4-BE49-F238E27FC236}">
                <a16:creationId xmlns:a16="http://schemas.microsoft.com/office/drawing/2014/main" id="{4B092EB8-5AE1-4D99-BA69-27DDCA893BAF}"/>
              </a:ext>
            </a:extLst>
          </p:cNvPr>
          <p:cNvSpPr txBox="1"/>
          <p:nvPr/>
        </p:nvSpPr>
        <p:spPr>
          <a:xfrm>
            <a:off x="8525021" y="1060246"/>
            <a:ext cx="964837" cy="369332"/>
          </a:xfrm>
          <a:prstGeom prst="rect">
            <a:avLst/>
          </a:prstGeom>
          <a:noFill/>
        </p:spPr>
        <p:txBody>
          <a:bodyPr wrap="square" rtlCol="0">
            <a:spAutoFit/>
          </a:bodyPr>
          <a:lstStyle/>
          <a:p>
            <a:r>
              <a:rPr lang="en-ZA" dirty="0"/>
              <a:t>..more</a:t>
            </a:r>
          </a:p>
        </p:txBody>
      </p:sp>
      <p:sp>
        <p:nvSpPr>
          <p:cNvPr id="21" name="TextBox 20">
            <a:extLst>
              <a:ext uri="{FF2B5EF4-FFF2-40B4-BE49-F238E27FC236}">
                <a16:creationId xmlns:a16="http://schemas.microsoft.com/office/drawing/2014/main" id="{3238DB75-09C8-4064-AFFC-1004CB301301}"/>
              </a:ext>
            </a:extLst>
          </p:cNvPr>
          <p:cNvSpPr txBox="1"/>
          <p:nvPr/>
        </p:nvSpPr>
        <p:spPr>
          <a:xfrm>
            <a:off x="5887152" y="2249144"/>
            <a:ext cx="2115921" cy="307777"/>
          </a:xfrm>
          <a:prstGeom prst="rect">
            <a:avLst/>
          </a:prstGeom>
          <a:solidFill>
            <a:srgbClr val="B0C4DE"/>
          </a:solidFill>
        </p:spPr>
        <p:txBody>
          <a:bodyPr wrap="square" rtlCol="0">
            <a:spAutoFit/>
          </a:bodyPr>
          <a:lstStyle/>
          <a:p>
            <a:r>
              <a:rPr lang="en-ZA" sz="1400" dirty="0"/>
              <a:t>Lead time needed</a:t>
            </a:r>
          </a:p>
        </p:txBody>
      </p:sp>
      <p:sp>
        <p:nvSpPr>
          <p:cNvPr id="22" name="TextBox 21">
            <a:extLst>
              <a:ext uri="{FF2B5EF4-FFF2-40B4-BE49-F238E27FC236}">
                <a16:creationId xmlns:a16="http://schemas.microsoft.com/office/drawing/2014/main" id="{DF363FEB-0BB4-433B-AE5E-7CF05310DFE2}"/>
              </a:ext>
            </a:extLst>
          </p:cNvPr>
          <p:cNvSpPr txBox="1"/>
          <p:nvPr/>
        </p:nvSpPr>
        <p:spPr>
          <a:xfrm>
            <a:off x="5913842" y="3020070"/>
            <a:ext cx="2115921" cy="307777"/>
          </a:xfrm>
          <a:prstGeom prst="rect">
            <a:avLst/>
          </a:prstGeom>
          <a:solidFill>
            <a:srgbClr val="B0C4DE"/>
          </a:solidFill>
        </p:spPr>
        <p:txBody>
          <a:bodyPr wrap="square" rtlCol="0">
            <a:spAutoFit/>
          </a:bodyPr>
          <a:lstStyle/>
          <a:p>
            <a:r>
              <a:rPr lang="en-ZA" sz="1400" dirty="0"/>
              <a:t>Price Validity Period</a:t>
            </a:r>
          </a:p>
        </p:txBody>
      </p:sp>
      <p:sp>
        <p:nvSpPr>
          <p:cNvPr id="24" name="TextBox 23">
            <a:extLst>
              <a:ext uri="{FF2B5EF4-FFF2-40B4-BE49-F238E27FC236}">
                <a16:creationId xmlns:a16="http://schemas.microsoft.com/office/drawing/2014/main" id="{A3F06956-D826-4F93-9377-77836F33E4B0}"/>
              </a:ext>
            </a:extLst>
          </p:cNvPr>
          <p:cNvSpPr txBox="1"/>
          <p:nvPr/>
        </p:nvSpPr>
        <p:spPr>
          <a:xfrm>
            <a:off x="6007238" y="3376265"/>
            <a:ext cx="2115921" cy="307777"/>
          </a:xfrm>
          <a:prstGeom prst="rect">
            <a:avLst/>
          </a:prstGeom>
          <a:solidFill>
            <a:srgbClr val="FFFFFF"/>
          </a:solidFill>
          <a:ln>
            <a:noFill/>
          </a:ln>
        </p:spPr>
        <p:txBody>
          <a:bodyPr wrap="square" rtlCol="0">
            <a:spAutoFit/>
          </a:bodyPr>
          <a:lstStyle/>
          <a:p>
            <a:r>
              <a:rPr lang="en-ZA" sz="1400" dirty="0"/>
              <a:t>90 Days</a:t>
            </a:r>
          </a:p>
        </p:txBody>
      </p:sp>
      <p:sp>
        <p:nvSpPr>
          <p:cNvPr id="25" name="TextBox 24">
            <a:extLst>
              <a:ext uri="{FF2B5EF4-FFF2-40B4-BE49-F238E27FC236}">
                <a16:creationId xmlns:a16="http://schemas.microsoft.com/office/drawing/2014/main" id="{186F83A8-EB0D-4235-A7AC-437F85CF58F2}"/>
              </a:ext>
            </a:extLst>
          </p:cNvPr>
          <p:cNvSpPr txBox="1"/>
          <p:nvPr/>
        </p:nvSpPr>
        <p:spPr>
          <a:xfrm>
            <a:off x="6007237" y="2570989"/>
            <a:ext cx="2115921" cy="307777"/>
          </a:xfrm>
          <a:prstGeom prst="rect">
            <a:avLst/>
          </a:prstGeom>
          <a:solidFill>
            <a:srgbClr val="FFFFFF"/>
          </a:solidFill>
          <a:ln>
            <a:noFill/>
          </a:ln>
        </p:spPr>
        <p:txBody>
          <a:bodyPr wrap="square" rtlCol="0">
            <a:spAutoFit/>
          </a:bodyPr>
          <a:lstStyle/>
          <a:p>
            <a:r>
              <a:rPr lang="en-ZA" sz="1400" dirty="0"/>
              <a:t>Ex-Stock</a:t>
            </a:r>
          </a:p>
        </p:txBody>
      </p:sp>
      <p:sp>
        <p:nvSpPr>
          <p:cNvPr id="16" name="Callout: Line 15">
            <a:extLst>
              <a:ext uri="{FF2B5EF4-FFF2-40B4-BE49-F238E27FC236}">
                <a16:creationId xmlns:a16="http://schemas.microsoft.com/office/drawing/2014/main" id="{18E59F47-EED7-4BD4-AE00-D175C5FA682F}"/>
              </a:ext>
            </a:extLst>
          </p:cNvPr>
          <p:cNvSpPr/>
          <p:nvPr/>
        </p:nvSpPr>
        <p:spPr>
          <a:xfrm>
            <a:off x="10589142" y="536820"/>
            <a:ext cx="1602858" cy="221244"/>
          </a:xfrm>
          <a:prstGeom prst="borderCallout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tenderItem.itemindex</a:t>
            </a:r>
            <a:endParaRPr lang="en-ZA" sz="1200" dirty="0">
              <a:solidFill>
                <a:schemeClr val="tx1"/>
              </a:solidFill>
            </a:endParaRPr>
          </a:p>
        </p:txBody>
      </p:sp>
      <p:sp>
        <p:nvSpPr>
          <p:cNvPr id="27" name="Callout: Line 26">
            <a:extLst>
              <a:ext uri="{FF2B5EF4-FFF2-40B4-BE49-F238E27FC236}">
                <a16:creationId xmlns:a16="http://schemas.microsoft.com/office/drawing/2014/main" id="{6BA9F4DD-6FDD-4E0E-ACAF-E19CDA3335DD}"/>
              </a:ext>
            </a:extLst>
          </p:cNvPr>
          <p:cNvSpPr/>
          <p:nvPr/>
        </p:nvSpPr>
        <p:spPr>
          <a:xfrm>
            <a:off x="10589142" y="1032307"/>
            <a:ext cx="1602858" cy="224272"/>
          </a:xfrm>
          <a:prstGeom prst="borderCallout1">
            <a:avLst>
              <a:gd name="adj1" fmla="val 18750"/>
              <a:gd name="adj2" fmla="val -8333"/>
              <a:gd name="adj3" fmla="val 97565"/>
              <a:gd name="adj4" fmla="val -1991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tenderItem.matText</a:t>
            </a:r>
            <a:endParaRPr lang="en-ZA" sz="1200" dirty="0">
              <a:solidFill>
                <a:schemeClr val="tx1"/>
              </a:solidFill>
            </a:endParaRPr>
          </a:p>
        </p:txBody>
      </p:sp>
      <p:sp>
        <p:nvSpPr>
          <p:cNvPr id="28" name="Callout: Line 27">
            <a:extLst>
              <a:ext uri="{FF2B5EF4-FFF2-40B4-BE49-F238E27FC236}">
                <a16:creationId xmlns:a16="http://schemas.microsoft.com/office/drawing/2014/main" id="{8BA043FA-1C2F-4C35-8DE3-70CD1045B79F}"/>
              </a:ext>
            </a:extLst>
          </p:cNvPr>
          <p:cNvSpPr/>
          <p:nvPr/>
        </p:nvSpPr>
        <p:spPr>
          <a:xfrm>
            <a:off x="7562243" y="194280"/>
            <a:ext cx="1602858" cy="342540"/>
          </a:xfrm>
          <a:prstGeom prst="borderCallout1">
            <a:avLst>
              <a:gd name="adj1" fmla="val 18750"/>
              <a:gd name="adj2" fmla="val -8333"/>
              <a:gd name="adj3" fmla="val 301786"/>
              <a:gd name="adj4" fmla="val -937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tenderItem.quantity</a:t>
            </a:r>
            <a:endParaRPr lang="en-ZA" sz="1200" dirty="0">
              <a:solidFill>
                <a:schemeClr val="tx1"/>
              </a:solidFill>
            </a:endParaRPr>
          </a:p>
        </p:txBody>
      </p:sp>
      <p:sp>
        <p:nvSpPr>
          <p:cNvPr id="29" name="Callout: Line 28">
            <a:extLst>
              <a:ext uri="{FF2B5EF4-FFF2-40B4-BE49-F238E27FC236}">
                <a16:creationId xmlns:a16="http://schemas.microsoft.com/office/drawing/2014/main" id="{3059D0B7-D371-49B4-B2E5-6299527A11E2}"/>
              </a:ext>
            </a:extLst>
          </p:cNvPr>
          <p:cNvSpPr/>
          <p:nvPr/>
        </p:nvSpPr>
        <p:spPr>
          <a:xfrm>
            <a:off x="10589142" y="1745580"/>
            <a:ext cx="1430144" cy="224272"/>
          </a:xfrm>
          <a:prstGeom prst="borderCallout1">
            <a:avLst>
              <a:gd name="adj1" fmla="val 18750"/>
              <a:gd name="adj2" fmla="val -8333"/>
              <a:gd name="adj3" fmla="val 131318"/>
              <a:gd name="adj4" fmla="val -2655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BidItem.bidprice</a:t>
            </a:r>
            <a:endParaRPr lang="en-ZA" sz="1200" dirty="0">
              <a:solidFill>
                <a:schemeClr val="tx1"/>
              </a:solidFill>
            </a:endParaRPr>
          </a:p>
        </p:txBody>
      </p:sp>
      <p:sp>
        <p:nvSpPr>
          <p:cNvPr id="30" name="Callout: Line 29">
            <a:extLst>
              <a:ext uri="{FF2B5EF4-FFF2-40B4-BE49-F238E27FC236}">
                <a16:creationId xmlns:a16="http://schemas.microsoft.com/office/drawing/2014/main" id="{BD265C41-B4C1-445F-916D-619CC149F9AB}"/>
              </a:ext>
            </a:extLst>
          </p:cNvPr>
          <p:cNvSpPr/>
          <p:nvPr/>
        </p:nvSpPr>
        <p:spPr>
          <a:xfrm>
            <a:off x="10589142" y="2458853"/>
            <a:ext cx="1430144" cy="224272"/>
          </a:xfrm>
          <a:prstGeom prst="borderCallout1">
            <a:avLst>
              <a:gd name="adj1" fmla="val 18750"/>
              <a:gd name="adj2" fmla="val -8333"/>
              <a:gd name="adj3" fmla="val 131318"/>
              <a:gd name="adj4" fmla="val -2655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BidItem.leadtime</a:t>
            </a:r>
            <a:endParaRPr lang="en-ZA" sz="1200" dirty="0">
              <a:solidFill>
                <a:schemeClr val="tx1"/>
              </a:solidFill>
            </a:endParaRPr>
          </a:p>
        </p:txBody>
      </p:sp>
      <p:sp>
        <p:nvSpPr>
          <p:cNvPr id="31" name="Callout: Line 30">
            <a:extLst>
              <a:ext uri="{FF2B5EF4-FFF2-40B4-BE49-F238E27FC236}">
                <a16:creationId xmlns:a16="http://schemas.microsoft.com/office/drawing/2014/main" id="{8A8C0617-8366-4CB4-99E2-4AD3FD1CEB93}"/>
              </a:ext>
            </a:extLst>
          </p:cNvPr>
          <p:cNvSpPr/>
          <p:nvPr/>
        </p:nvSpPr>
        <p:spPr>
          <a:xfrm>
            <a:off x="10568727" y="4383914"/>
            <a:ext cx="1430144" cy="224272"/>
          </a:xfrm>
          <a:prstGeom prst="borderCallout1">
            <a:avLst>
              <a:gd name="adj1" fmla="val 18750"/>
              <a:gd name="adj2" fmla="val -8333"/>
              <a:gd name="adj3" fmla="val -19225"/>
              <a:gd name="adj4" fmla="val -2665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BidItem.assumption</a:t>
            </a:r>
            <a:endParaRPr lang="en-ZA" sz="1200" dirty="0">
              <a:solidFill>
                <a:schemeClr val="tx1"/>
              </a:solidFill>
            </a:endParaRPr>
          </a:p>
        </p:txBody>
      </p:sp>
      <p:sp>
        <p:nvSpPr>
          <p:cNvPr id="34" name="Callout: Line 33">
            <a:extLst>
              <a:ext uri="{FF2B5EF4-FFF2-40B4-BE49-F238E27FC236}">
                <a16:creationId xmlns:a16="http://schemas.microsoft.com/office/drawing/2014/main" id="{661E7670-22A7-4392-9820-5171DA12FC2A}"/>
              </a:ext>
            </a:extLst>
          </p:cNvPr>
          <p:cNvSpPr/>
          <p:nvPr/>
        </p:nvSpPr>
        <p:spPr>
          <a:xfrm>
            <a:off x="10510279" y="3327847"/>
            <a:ext cx="1430144" cy="224272"/>
          </a:xfrm>
          <a:prstGeom prst="borderCallout1">
            <a:avLst>
              <a:gd name="adj1" fmla="val 18750"/>
              <a:gd name="adj2" fmla="val -8333"/>
              <a:gd name="adj3" fmla="val 131318"/>
              <a:gd name="adj4" fmla="val -2655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BidItem.validity</a:t>
            </a:r>
            <a:endParaRPr lang="en-ZA" sz="1200" dirty="0">
              <a:solidFill>
                <a:schemeClr val="tx1"/>
              </a:solidFill>
            </a:endParaRPr>
          </a:p>
        </p:txBody>
      </p:sp>
      <p:sp>
        <p:nvSpPr>
          <p:cNvPr id="35" name="Callout: Line 34">
            <a:extLst>
              <a:ext uri="{FF2B5EF4-FFF2-40B4-BE49-F238E27FC236}">
                <a16:creationId xmlns:a16="http://schemas.microsoft.com/office/drawing/2014/main" id="{737EEFB0-9B56-4572-94E0-4EDCFF772823}"/>
              </a:ext>
            </a:extLst>
          </p:cNvPr>
          <p:cNvSpPr/>
          <p:nvPr/>
        </p:nvSpPr>
        <p:spPr>
          <a:xfrm>
            <a:off x="10568727" y="1402786"/>
            <a:ext cx="1582544" cy="224272"/>
          </a:xfrm>
          <a:prstGeom prst="borderCallout1">
            <a:avLst>
              <a:gd name="adj1" fmla="val 18750"/>
              <a:gd name="adj2" fmla="val -8333"/>
              <a:gd name="adj3" fmla="val -44316"/>
              <a:gd name="adj4" fmla="val -9737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tenderItem’longText</a:t>
            </a:r>
            <a:endParaRPr lang="en-ZA" sz="1200" dirty="0">
              <a:solidFill>
                <a:schemeClr val="tx1"/>
              </a:solidFill>
            </a:endParaRPr>
          </a:p>
        </p:txBody>
      </p:sp>
    </p:spTree>
    <p:extLst>
      <p:ext uri="{BB962C8B-B14F-4D97-AF65-F5344CB8AC3E}">
        <p14:creationId xmlns:p14="http://schemas.microsoft.com/office/powerpoint/2010/main" val="134502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A23D039-1196-44DE-8B50-3F1D7CC687DF}"/>
              </a:ext>
            </a:extLst>
          </p:cNvPr>
          <p:cNvSpPr/>
          <p:nvPr/>
        </p:nvSpPr>
        <p:spPr>
          <a:xfrm>
            <a:off x="3080825" y="2700997"/>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dd</a:t>
            </a:r>
          </a:p>
        </p:txBody>
      </p:sp>
      <p:sp>
        <p:nvSpPr>
          <p:cNvPr id="5" name="Rectangle: Rounded Corners 4">
            <a:extLst>
              <a:ext uri="{FF2B5EF4-FFF2-40B4-BE49-F238E27FC236}">
                <a16:creationId xmlns:a16="http://schemas.microsoft.com/office/drawing/2014/main" id="{697ECC56-DFA1-4F7F-A5F9-CDB1DAF88F67}"/>
              </a:ext>
            </a:extLst>
          </p:cNvPr>
          <p:cNvSpPr/>
          <p:nvPr/>
        </p:nvSpPr>
        <p:spPr>
          <a:xfrm>
            <a:off x="7326923" y="2412609"/>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dd</a:t>
            </a:r>
          </a:p>
        </p:txBody>
      </p:sp>
      <p:sp>
        <p:nvSpPr>
          <p:cNvPr id="6" name="Rectangle: Rounded Corners 5">
            <a:extLst>
              <a:ext uri="{FF2B5EF4-FFF2-40B4-BE49-F238E27FC236}">
                <a16:creationId xmlns:a16="http://schemas.microsoft.com/office/drawing/2014/main" id="{5A12F146-CEF2-4EBF-BB08-369DDE9D543A}"/>
              </a:ext>
            </a:extLst>
          </p:cNvPr>
          <p:cNvSpPr/>
          <p:nvPr/>
        </p:nvSpPr>
        <p:spPr>
          <a:xfrm>
            <a:off x="7479323" y="2565009"/>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dd</a:t>
            </a:r>
          </a:p>
        </p:txBody>
      </p:sp>
      <p:sp>
        <p:nvSpPr>
          <p:cNvPr id="7" name="Rectangle: Rounded Corners 6">
            <a:extLst>
              <a:ext uri="{FF2B5EF4-FFF2-40B4-BE49-F238E27FC236}">
                <a16:creationId xmlns:a16="http://schemas.microsoft.com/office/drawing/2014/main" id="{4FA9351B-01D3-4EC4-A6FA-929F30B36F1E}"/>
              </a:ext>
            </a:extLst>
          </p:cNvPr>
          <p:cNvSpPr/>
          <p:nvPr/>
        </p:nvSpPr>
        <p:spPr>
          <a:xfrm>
            <a:off x="7631723" y="2717409"/>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dd</a:t>
            </a:r>
          </a:p>
        </p:txBody>
      </p:sp>
      <p:sp>
        <p:nvSpPr>
          <p:cNvPr id="8" name="Rectangle: Rounded Corners 7">
            <a:extLst>
              <a:ext uri="{FF2B5EF4-FFF2-40B4-BE49-F238E27FC236}">
                <a16:creationId xmlns:a16="http://schemas.microsoft.com/office/drawing/2014/main" id="{77DB4D65-2693-42F7-80AC-334DB3AD036E}"/>
              </a:ext>
            </a:extLst>
          </p:cNvPr>
          <p:cNvSpPr/>
          <p:nvPr/>
        </p:nvSpPr>
        <p:spPr>
          <a:xfrm>
            <a:off x="4111287" y="6137027"/>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Index.php</a:t>
            </a:r>
            <a:endParaRPr lang="en-ZA" sz="1200" dirty="0">
              <a:solidFill>
                <a:schemeClr val="tx1"/>
              </a:solidFill>
            </a:endParaRPr>
          </a:p>
        </p:txBody>
      </p:sp>
      <p:sp>
        <p:nvSpPr>
          <p:cNvPr id="9" name="Rectangle: Rounded Corners 8">
            <a:extLst>
              <a:ext uri="{FF2B5EF4-FFF2-40B4-BE49-F238E27FC236}">
                <a16:creationId xmlns:a16="http://schemas.microsoft.com/office/drawing/2014/main" id="{B67364BC-1CB5-48F4-A7EC-6330963A748C}"/>
              </a:ext>
            </a:extLst>
          </p:cNvPr>
          <p:cNvSpPr/>
          <p:nvPr/>
        </p:nvSpPr>
        <p:spPr>
          <a:xfrm>
            <a:off x="4710331" y="4065561"/>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Angular</a:t>
            </a:r>
          </a:p>
        </p:txBody>
      </p:sp>
      <p:sp>
        <p:nvSpPr>
          <p:cNvPr id="10" name="Rectangle: Rounded Corners 9">
            <a:extLst>
              <a:ext uri="{FF2B5EF4-FFF2-40B4-BE49-F238E27FC236}">
                <a16:creationId xmlns:a16="http://schemas.microsoft.com/office/drawing/2014/main" id="{6D60BD53-EED8-4B83-9213-8DB3731BA3B0}"/>
              </a:ext>
            </a:extLst>
          </p:cNvPr>
          <p:cNvSpPr/>
          <p:nvPr/>
        </p:nvSpPr>
        <p:spPr>
          <a:xfrm>
            <a:off x="7165143" y="6115923"/>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YII2</a:t>
            </a:r>
          </a:p>
        </p:txBody>
      </p:sp>
      <p:sp>
        <p:nvSpPr>
          <p:cNvPr id="13" name="Rectangle: Rounded Corners 12">
            <a:extLst>
              <a:ext uri="{FF2B5EF4-FFF2-40B4-BE49-F238E27FC236}">
                <a16:creationId xmlns:a16="http://schemas.microsoft.com/office/drawing/2014/main" id="{244B58ED-75CE-49A5-B741-CD6118CF39F1}"/>
              </a:ext>
            </a:extLst>
          </p:cNvPr>
          <p:cNvSpPr/>
          <p:nvPr/>
        </p:nvSpPr>
        <p:spPr>
          <a:xfrm>
            <a:off x="2108983" y="6115923"/>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Mysql</a:t>
            </a:r>
            <a:endParaRPr lang="en-ZA" sz="1200" dirty="0">
              <a:solidFill>
                <a:schemeClr val="tx1"/>
              </a:solidFill>
            </a:endParaRPr>
          </a:p>
        </p:txBody>
      </p:sp>
      <p:cxnSp>
        <p:nvCxnSpPr>
          <p:cNvPr id="15" name="Straight Connector 14">
            <a:extLst>
              <a:ext uri="{FF2B5EF4-FFF2-40B4-BE49-F238E27FC236}">
                <a16:creationId xmlns:a16="http://schemas.microsoft.com/office/drawing/2014/main" id="{CEE683E9-637A-47FD-8E55-E865B4579856}"/>
              </a:ext>
            </a:extLst>
          </p:cNvPr>
          <p:cNvCxnSpPr/>
          <p:nvPr/>
        </p:nvCxnSpPr>
        <p:spPr>
          <a:xfrm>
            <a:off x="0" y="5852158"/>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D572FC-37E6-41CF-9943-B7CA6E9378DF}"/>
              </a:ext>
            </a:extLst>
          </p:cNvPr>
          <p:cNvCxnSpPr/>
          <p:nvPr/>
        </p:nvCxnSpPr>
        <p:spPr>
          <a:xfrm>
            <a:off x="-114886" y="3903784"/>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72E480-8106-487E-9627-743755D83AC7}"/>
              </a:ext>
            </a:extLst>
          </p:cNvPr>
          <p:cNvCxnSpPr/>
          <p:nvPr/>
        </p:nvCxnSpPr>
        <p:spPr>
          <a:xfrm>
            <a:off x="76200" y="1950718"/>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DD58-D29B-44D4-9B72-6DFFAB1B88DB}"/>
              </a:ext>
            </a:extLst>
          </p:cNvPr>
          <p:cNvCxnSpPr>
            <a:cxnSpLocks/>
          </p:cNvCxnSpPr>
          <p:nvPr/>
        </p:nvCxnSpPr>
        <p:spPr>
          <a:xfrm>
            <a:off x="152400" y="4775980"/>
            <a:ext cx="120396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44B5448-BBCE-4C34-B2F5-21406F1410D3}"/>
              </a:ext>
            </a:extLst>
          </p:cNvPr>
          <p:cNvSpPr/>
          <p:nvPr/>
        </p:nvSpPr>
        <p:spPr>
          <a:xfrm>
            <a:off x="32824" y="6115924"/>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Mikethomson.biz</a:t>
            </a:r>
          </a:p>
        </p:txBody>
      </p:sp>
      <p:sp>
        <p:nvSpPr>
          <p:cNvPr id="21" name="Rectangle: Rounded Corners 20">
            <a:extLst>
              <a:ext uri="{FF2B5EF4-FFF2-40B4-BE49-F238E27FC236}">
                <a16:creationId xmlns:a16="http://schemas.microsoft.com/office/drawing/2014/main" id="{CBA7DD6E-9C60-4284-A0D0-260C81FC04C6}"/>
              </a:ext>
            </a:extLst>
          </p:cNvPr>
          <p:cNvSpPr/>
          <p:nvPr/>
        </p:nvSpPr>
        <p:spPr>
          <a:xfrm>
            <a:off x="9291710" y="6103032"/>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laravel</a:t>
            </a:r>
            <a:endParaRPr lang="en-ZA" sz="1200" dirty="0">
              <a:solidFill>
                <a:schemeClr val="tx1"/>
              </a:solidFill>
            </a:endParaRPr>
          </a:p>
        </p:txBody>
      </p:sp>
      <p:sp>
        <p:nvSpPr>
          <p:cNvPr id="22" name="Rectangle: Rounded Corners 21">
            <a:extLst>
              <a:ext uri="{FF2B5EF4-FFF2-40B4-BE49-F238E27FC236}">
                <a16:creationId xmlns:a16="http://schemas.microsoft.com/office/drawing/2014/main" id="{942C26B7-CC69-4E3D-9771-9CCBFFFDF29C}"/>
              </a:ext>
            </a:extLst>
          </p:cNvPr>
          <p:cNvSpPr/>
          <p:nvPr/>
        </p:nvSpPr>
        <p:spPr>
          <a:xfrm>
            <a:off x="1788938" y="4979962"/>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DME_API_V1</a:t>
            </a:r>
          </a:p>
        </p:txBody>
      </p:sp>
      <p:sp>
        <p:nvSpPr>
          <p:cNvPr id="23" name="Rectangle: Rounded Corners 22">
            <a:extLst>
              <a:ext uri="{FF2B5EF4-FFF2-40B4-BE49-F238E27FC236}">
                <a16:creationId xmlns:a16="http://schemas.microsoft.com/office/drawing/2014/main" id="{CB3517D9-D691-4906-BB43-4ABBFCF67B63}"/>
              </a:ext>
            </a:extLst>
          </p:cNvPr>
          <p:cNvSpPr/>
          <p:nvPr/>
        </p:nvSpPr>
        <p:spPr>
          <a:xfrm>
            <a:off x="4035083" y="4990515"/>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DME_API_V1</a:t>
            </a:r>
          </a:p>
        </p:txBody>
      </p:sp>
    </p:spTree>
    <p:extLst>
      <p:ext uri="{BB962C8B-B14F-4D97-AF65-F5344CB8AC3E}">
        <p14:creationId xmlns:p14="http://schemas.microsoft.com/office/powerpoint/2010/main" val="295872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E27EAD-E1E5-4155-99BE-B3925E747AE6}"/>
              </a:ext>
            </a:extLst>
          </p:cNvPr>
          <p:cNvPicPr>
            <a:picLocks noChangeAspect="1"/>
          </p:cNvPicPr>
          <p:nvPr/>
        </p:nvPicPr>
        <p:blipFill>
          <a:blip r:embed="rId2"/>
          <a:stretch>
            <a:fillRect/>
          </a:stretch>
        </p:blipFill>
        <p:spPr>
          <a:xfrm>
            <a:off x="117004" y="145393"/>
            <a:ext cx="5903640" cy="3322939"/>
          </a:xfrm>
          <a:prstGeom prst="rect">
            <a:avLst/>
          </a:prstGeom>
        </p:spPr>
      </p:pic>
      <p:pic>
        <p:nvPicPr>
          <p:cNvPr id="6" name="Picture 5">
            <a:extLst>
              <a:ext uri="{FF2B5EF4-FFF2-40B4-BE49-F238E27FC236}">
                <a16:creationId xmlns:a16="http://schemas.microsoft.com/office/drawing/2014/main" id="{5DCF7B92-A372-4FC2-8572-450E69D81830}"/>
              </a:ext>
            </a:extLst>
          </p:cNvPr>
          <p:cNvPicPr>
            <a:picLocks noChangeAspect="1"/>
          </p:cNvPicPr>
          <p:nvPr/>
        </p:nvPicPr>
        <p:blipFill>
          <a:blip r:embed="rId2"/>
          <a:stretch>
            <a:fillRect/>
          </a:stretch>
        </p:blipFill>
        <p:spPr>
          <a:xfrm>
            <a:off x="6010923" y="217133"/>
            <a:ext cx="5776187" cy="3251200"/>
          </a:xfrm>
          <a:prstGeom prst="rect">
            <a:avLst/>
          </a:prstGeom>
        </p:spPr>
      </p:pic>
      <p:sp>
        <p:nvSpPr>
          <p:cNvPr id="7" name="Rectangle: Rounded Corners 6">
            <a:extLst>
              <a:ext uri="{FF2B5EF4-FFF2-40B4-BE49-F238E27FC236}">
                <a16:creationId xmlns:a16="http://schemas.microsoft.com/office/drawing/2014/main" id="{778C275B-FC77-49D9-82FC-19C0D08AA071}"/>
              </a:ext>
            </a:extLst>
          </p:cNvPr>
          <p:cNvSpPr/>
          <p:nvPr/>
        </p:nvSpPr>
        <p:spPr>
          <a:xfrm>
            <a:off x="8903776" y="812800"/>
            <a:ext cx="2678624" cy="22629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990D1DAE-B28A-4467-8C0C-24E0E3B4F5CC}"/>
              </a:ext>
            </a:extLst>
          </p:cNvPr>
          <p:cNvSpPr/>
          <p:nvPr/>
        </p:nvSpPr>
        <p:spPr>
          <a:xfrm>
            <a:off x="6367220" y="812800"/>
            <a:ext cx="2536556" cy="22629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89604AA6-3F35-4E62-9329-FD0E828EF1E3}"/>
              </a:ext>
            </a:extLst>
          </p:cNvPr>
          <p:cNvPicPr>
            <a:picLocks noChangeAspect="1"/>
          </p:cNvPicPr>
          <p:nvPr/>
        </p:nvPicPr>
        <p:blipFill>
          <a:blip r:embed="rId3"/>
          <a:stretch>
            <a:fillRect/>
          </a:stretch>
        </p:blipFill>
        <p:spPr>
          <a:xfrm>
            <a:off x="9027932" y="1209126"/>
            <a:ext cx="2430312" cy="735128"/>
          </a:xfrm>
          <a:prstGeom prst="rect">
            <a:avLst/>
          </a:prstGeom>
        </p:spPr>
      </p:pic>
      <p:sp>
        <p:nvSpPr>
          <p:cNvPr id="11" name="TextBox 10">
            <a:extLst>
              <a:ext uri="{FF2B5EF4-FFF2-40B4-BE49-F238E27FC236}">
                <a16:creationId xmlns:a16="http://schemas.microsoft.com/office/drawing/2014/main" id="{FF72F588-B91F-4FFB-938E-C1497B7A35A4}"/>
              </a:ext>
            </a:extLst>
          </p:cNvPr>
          <p:cNvSpPr txBox="1"/>
          <p:nvPr/>
        </p:nvSpPr>
        <p:spPr>
          <a:xfrm>
            <a:off x="6477000" y="1055237"/>
            <a:ext cx="2316996" cy="307777"/>
          </a:xfrm>
          <a:prstGeom prst="rect">
            <a:avLst/>
          </a:prstGeom>
          <a:noFill/>
        </p:spPr>
        <p:txBody>
          <a:bodyPr wrap="square" rtlCol="0">
            <a:spAutoFit/>
          </a:bodyPr>
          <a:lstStyle/>
          <a:p>
            <a:r>
              <a:rPr lang="en-ZA" sz="1400" dirty="0">
                <a:solidFill>
                  <a:schemeClr val="accent5">
                    <a:lumMod val="75000"/>
                  </a:schemeClr>
                </a:solidFill>
              </a:rPr>
              <a:t>Welcome to our Tender Page</a:t>
            </a:r>
          </a:p>
        </p:txBody>
      </p:sp>
      <p:sp>
        <p:nvSpPr>
          <p:cNvPr id="12" name="TextBox 11">
            <a:extLst>
              <a:ext uri="{FF2B5EF4-FFF2-40B4-BE49-F238E27FC236}">
                <a16:creationId xmlns:a16="http://schemas.microsoft.com/office/drawing/2014/main" id="{FA7BC758-64CC-460C-8657-8699C9B2F9B1}"/>
              </a:ext>
            </a:extLst>
          </p:cNvPr>
          <p:cNvSpPr txBox="1"/>
          <p:nvPr/>
        </p:nvSpPr>
        <p:spPr>
          <a:xfrm>
            <a:off x="6477000" y="1425844"/>
            <a:ext cx="2426776" cy="1615827"/>
          </a:xfrm>
          <a:prstGeom prst="rect">
            <a:avLst/>
          </a:prstGeom>
          <a:noFill/>
        </p:spPr>
        <p:txBody>
          <a:bodyPr wrap="square" rtlCol="0">
            <a:spAutoFit/>
          </a:bodyPr>
          <a:lstStyle/>
          <a:p>
            <a:r>
              <a:rPr lang="en-US" sz="900" b="0" i="0" dirty="0">
                <a:solidFill>
                  <a:srgbClr val="666666"/>
                </a:solidFill>
                <a:effectLst/>
                <a:latin typeface="Franklin Gothic Book" panose="020B0503020102020204" pitchFamily="34" charset="0"/>
              </a:rPr>
              <a:t>With almost 2 decades of experience within the facilities management sector, we are renowned for having the most competent technical skills and experience within this sector, covering all aspects of facilities management services generally, mechanical and electrical maintenance and engineering, environmental health &amp; safety, energy and project management. </a:t>
            </a:r>
          </a:p>
          <a:p>
            <a:r>
              <a:rPr lang="en-ZA" sz="900" dirty="0"/>
              <a:t>Your company has been selected to be eligible to quote us for work and services.</a:t>
            </a:r>
          </a:p>
        </p:txBody>
      </p:sp>
    </p:spTree>
    <p:extLst>
      <p:ext uri="{BB962C8B-B14F-4D97-AF65-F5344CB8AC3E}">
        <p14:creationId xmlns:p14="http://schemas.microsoft.com/office/powerpoint/2010/main" val="397394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CD6A-8658-4FA0-9C2E-8A81B548A9D7}"/>
              </a:ext>
            </a:extLst>
          </p:cNvPr>
          <p:cNvSpPr>
            <a:spLocks noGrp="1"/>
          </p:cNvSpPr>
          <p:nvPr>
            <p:ph type="title"/>
          </p:nvPr>
        </p:nvSpPr>
        <p:spPr/>
        <p:txBody>
          <a:bodyPr/>
          <a:lstStyle/>
          <a:p>
            <a:endParaRPr lang="en-ZA"/>
          </a:p>
        </p:txBody>
      </p:sp>
      <p:grpSp>
        <p:nvGrpSpPr>
          <p:cNvPr id="7" name="Group 6">
            <a:extLst>
              <a:ext uri="{FF2B5EF4-FFF2-40B4-BE49-F238E27FC236}">
                <a16:creationId xmlns:a16="http://schemas.microsoft.com/office/drawing/2014/main" id="{17D91F19-65FA-44A7-BA50-9AF6D25A94F7}"/>
              </a:ext>
            </a:extLst>
          </p:cNvPr>
          <p:cNvGrpSpPr/>
          <p:nvPr/>
        </p:nvGrpSpPr>
        <p:grpSpPr>
          <a:xfrm>
            <a:off x="457457" y="391206"/>
            <a:ext cx="10896343" cy="5106289"/>
            <a:chOff x="457457" y="391206"/>
            <a:chExt cx="10896343" cy="5106289"/>
          </a:xfrm>
        </p:grpSpPr>
        <p:pic>
          <p:nvPicPr>
            <p:cNvPr id="5" name="Picture 4">
              <a:extLst>
                <a:ext uri="{FF2B5EF4-FFF2-40B4-BE49-F238E27FC236}">
                  <a16:creationId xmlns:a16="http://schemas.microsoft.com/office/drawing/2014/main" id="{74848C17-4609-453A-AF0C-448F4730360A}"/>
                </a:ext>
              </a:extLst>
            </p:cNvPr>
            <p:cNvPicPr>
              <a:picLocks noChangeAspect="1"/>
            </p:cNvPicPr>
            <p:nvPr/>
          </p:nvPicPr>
          <p:blipFill>
            <a:blip r:embed="rId2"/>
            <a:stretch>
              <a:fillRect/>
            </a:stretch>
          </p:blipFill>
          <p:spPr>
            <a:xfrm>
              <a:off x="457457" y="391206"/>
              <a:ext cx="10896343" cy="5106289"/>
            </a:xfrm>
            <a:prstGeom prst="rect">
              <a:avLst/>
            </a:prstGeom>
          </p:spPr>
        </p:pic>
        <p:sp>
          <p:nvSpPr>
            <p:cNvPr id="6" name="Rectangle 5">
              <a:extLst>
                <a:ext uri="{FF2B5EF4-FFF2-40B4-BE49-F238E27FC236}">
                  <a16:creationId xmlns:a16="http://schemas.microsoft.com/office/drawing/2014/main" id="{3D6955A3-CEC6-4E82-AC5C-0F38FADC2644}"/>
                </a:ext>
              </a:extLst>
            </p:cNvPr>
            <p:cNvSpPr/>
            <p:nvPr/>
          </p:nvSpPr>
          <p:spPr>
            <a:xfrm>
              <a:off x="2832895" y="3077964"/>
              <a:ext cx="6526210" cy="923330"/>
            </a:xfrm>
            <a:prstGeom prst="rect">
              <a:avLst/>
            </a:prstGeom>
            <a:solidFill>
              <a:schemeClr val="bg1"/>
            </a:solidFill>
            <a:scene3d>
              <a:camera prst="orthographicFront"/>
              <a:lightRig rig="threePt" dir="t"/>
            </a:scene3d>
            <a:sp3d>
              <a:bevelT/>
            </a:sp3d>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Merry Christmas 2020</a:t>
              </a:r>
            </a:p>
          </p:txBody>
        </p:sp>
      </p:grpSp>
    </p:spTree>
    <p:extLst>
      <p:ext uri="{BB962C8B-B14F-4D97-AF65-F5344CB8AC3E}">
        <p14:creationId xmlns:p14="http://schemas.microsoft.com/office/powerpoint/2010/main" val="321882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232242-FA5E-4636-B656-4B20093FD0CB}"/>
              </a:ext>
            </a:extLst>
          </p:cNvPr>
          <p:cNvSpPr/>
          <p:nvPr/>
        </p:nvSpPr>
        <p:spPr>
          <a:xfrm>
            <a:off x="7206142" y="2582314"/>
            <a:ext cx="3773560" cy="41934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solidFill>
                  <a:schemeClr val="tx1"/>
                </a:solidFill>
              </a:rPr>
              <a:t>Model-Service</a:t>
            </a:r>
          </a:p>
          <a:p>
            <a:pPr algn="ctr"/>
            <a:endParaRPr lang="en-ZA" b="1" dirty="0">
              <a:solidFill>
                <a:schemeClr val="tx1"/>
              </a:solidFill>
            </a:endParaRPr>
          </a:p>
          <a:p>
            <a:pPr algn="ctr"/>
            <a:endParaRPr lang="en-ZA" b="1" dirty="0">
              <a:solidFill>
                <a:schemeClr val="tx1"/>
              </a:solidFill>
            </a:endParaRPr>
          </a:p>
          <a:p>
            <a:pPr algn="ctr"/>
            <a:endParaRPr lang="en-ZA" b="1" dirty="0">
              <a:solidFill>
                <a:schemeClr val="tx1"/>
              </a:solidFill>
            </a:endParaRPr>
          </a:p>
          <a:p>
            <a:pPr algn="ctr"/>
            <a:endParaRPr lang="en-ZA" b="1" dirty="0">
              <a:solidFill>
                <a:schemeClr val="tx1"/>
              </a:solidFill>
            </a:endParaRPr>
          </a:p>
          <a:p>
            <a:pPr algn="ctr"/>
            <a:endParaRPr lang="en-ZA" b="1" dirty="0">
              <a:solidFill>
                <a:schemeClr val="tx1"/>
              </a:solidFill>
            </a:endParaRPr>
          </a:p>
          <a:p>
            <a:pPr algn="ctr"/>
            <a:endParaRPr lang="en-ZA" b="1" dirty="0">
              <a:solidFill>
                <a:schemeClr val="tx1"/>
              </a:solidFill>
            </a:endParaRPr>
          </a:p>
          <a:p>
            <a:pPr algn="ctr"/>
            <a:endParaRPr lang="en-ZA" dirty="0"/>
          </a:p>
          <a:p>
            <a:pPr algn="ctr"/>
            <a:endParaRPr lang="en-ZA" dirty="0"/>
          </a:p>
          <a:p>
            <a:pPr algn="ctr"/>
            <a:endParaRPr lang="en-ZA" dirty="0"/>
          </a:p>
          <a:p>
            <a:pPr algn="ctr"/>
            <a:endParaRPr lang="en-ZA" dirty="0"/>
          </a:p>
          <a:p>
            <a:pPr algn="ctr"/>
            <a:endParaRPr lang="en-ZA" dirty="0"/>
          </a:p>
          <a:p>
            <a:pPr algn="ctr"/>
            <a:endParaRPr lang="en-ZA" dirty="0"/>
          </a:p>
          <a:p>
            <a:pPr algn="ctr"/>
            <a:endParaRPr lang="en-ZA" dirty="0"/>
          </a:p>
          <a:p>
            <a:pPr algn="ctr"/>
            <a:endParaRPr lang="en-ZA" dirty="0"/>
          </a:p>
        </p:txBody>
      </p:sp>
      <p:sp>
        <p:nvSpPr>
          <p:cNvPr id="4" name="Rectangle: Rounded Corners 3">
            <a:extLst>
              <a:ext uri="{FF2B5EF4-FFF2-40B4-BE49-F238E27FC236}">
                <a16:creationId xmlns:a16="http://schemas.microsoft.com/office/drawing/2014/main" id="{A83E7FB1-302C-4790-83AC-CDCE4566ED8A}"/>
              </a:ext>
            </a:extLst>
          </p:cNvPr>
          <p:cNvSpPr/>
          <p:nvPr/>
        </p:nvSpPr>
        <p:spPr>
          <a:xfrm>
            <a:off x="1795672" y="489494"/>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_</a:t>
            </a:r>
            <a:r>
              <a:rPr lang="en-ZA" sz="1200" dirty="0" err="1">
                <a:solidFill>
                  <a:schemeClr val="accent1"/>
                </a:solidFill>
              </a:rPr>
              <a:t>dataStorage</a:t>
            </a:r>
            <a:endParaRPr lang="en-ZA" sz="1200" dirty="0">
              <a:solidFill>
                <a:schemeClr val="accent1"/>
              </a:solidFill>
            </a:endParaRPr>
          </a:p>
        </p:txBody>
      </p:sp>
      <p:sp>
        <p:nvSpPr>
          <p:cNvPr id="5" name="Rectangle: Rounded Corners 4">
            <a:extLst>
              <a:ext uri="{FF2B5EF4-FFF2-40B4-BE49-F238E27FC236}">
                <a16:creationId xmlns:a16="http://schemas.microsoft.com/office/drawing/2014/main" id="{A5039E8E-72F0-4535-8328-294A40C212E4}"/>
              </a:ext>
            </a:extLst>
          </p:cNvPr>
          <p:cNvSpPr/>
          <p:nvPr/>
        </p:nvSpPr>
        <p:spPr>
          <a:xfrm>
            <a:off x="5804724" y="5319495"/>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Pricing</a:t>
            </a:r>
          </a:p>
        </p:txBody>
      </p:sp>
      <p:sp>
        <p:nvSpPr>
          <p:cNvPr id="6" name="Rectangle: Rounded Corners 5">
            <a:extLst>
              <a:ext uri="{FF2B5EF4-FFF2-40B4-BE49-F238E27FC236}">
                <a16:creationId xmlns:a16="http://schemas.microsoft.com/office/drawing/2014/main" id="{AE1E8AF9-3DD7-4E37-9506-4B480988CF19}"/>
              </a:ext>
            </a:extLst>
          </p:cNvPr>
          <p:cNvSpPr/>
          <p:nvPr/>
        </p:nvSpPr>
        <p:spPr>
          <a:xfrm>
            <a:off x="4250910" y="5319495"/>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Texts</a:t>
            </a:r>
          </a:p>
        </p:txBody>
      </p:sp>
      <p:sp>
        <p:nvSpPr>
          <p:cNvPr id="9" name="Rectangle: Rounded Corners 8">
            <a:extLst>
              <a:ext uri="{FF2B5EF4-FFF2-40B4-BE49-F238E27FC236}">
                <a16:creationId xmlns:a16="http://schemas.microsoft.com/office/drawing/2014/main" id="{066181D6-9A8A-4373-933B-31E55343E3EA}"/>
              </a:ext>
            </a:extLst>
          </p:cNvPr>
          <p:cNvSpPr/>
          <p:nvPr/>
        </p:nvSpPr>
        <p:spPr>
          <a:xfrm>
            <a:off x="1895333" y="1900000"/>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RFQ List</a:t>
            </a:r>
          </a:p>
        </p:txBody>
      </p:sp>
      <p:sp>
        <p:nvSpPr>
          <p:cNvPr id="10" name="Rectangle: Rounded Corners 9">
            <a:extLst>
              <a:ext uri="{FF2B5EF4-FFF2-40B4-BE49-F238E27FC236}">
                <a16:creationId xmlns:a16="http://schemas.microsoft.com/office/drawing/2014/main" id="{E4731557-9701-4EBD-B608-079113C335C2}"/>
              </a:ext>
            </a:extLst>
          </p:cNvPr>
          <p:cNvSpPr/>
          <p:nvPr/>
        </p:nvSpPr>
        <p:spPr>
          <a:xfrm>
            <a:off x="4814123" y="4637012"/>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Item</a:t>
            </a:r>
          </a:p>
        </p:txBody>
      </p:sp>
      <p:sp>
        <p:nvSpPr>
          <p:cNvPr id="11" name="Rectangle: Rounded Corners 10">
            <a:extLst>
              <a:ext uri="{FF2B5EF4-FFF2-40B4-BE49-F238E27FC236}">
                <a16:creationId xmlns:a16="http://schemas.microsoft.com/office/drawing/2014/main" id="{CDAFD629-E117-425C-8054-0135BDB2749B}"/>
              </a:ext>
            </a:extLst>
          </p:cNvPr>
          <p:cNvSpPr/>
          <p:nvPr/>
        </p:nvSpPr>
        <p:spPr>
          <a:xfrm>
            <a:off x="4814124" y="3727579"/>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RFQItems</a:t>
            </a:r>
            <a:r>
              <a:rPr lang="en-ZA" sz="1200" dirty="0">
                <a:solidFill>
                  <a:schemeClr val="accent1"/>
                </a:solidFill>
              </a:rPr>
              <a:t> and </a:t>
            </a:r>
            <a:r>
              <a:rPr lang="en-ZA" sz="1200" dirty="0" err="1">
                <a:solidFill>
                  <a:schemeClr val="accent1"/>
                </a:solidFill>
              </a:rPr>
              <a:t>tenderItems</a:t>
            </a:r>
            <a:endParaRPr lang="en-ZA" sz="1200" dirty="0">
              <a:solidFill>
                <a:schemeClr val="accent1"/>
              </a:solidFill>
            </a:endParaRPr>
          </a:p>
        </p:txBody>
      </p:sp>
      <p:sp>
        <p:nvSpPr>
          <p:cNvPr id="12" name="Rectangle: Rounded Corners 11">
            <a:extLst>
              <a:ext uri="{FF2B5EF4-FFF2-40B4-BE49-F238E27FC236}">
                <a16:creationId xmlns:a16="http://schemas.microsoft.com/office/drawing/2014/main" id="{61D7AD5F-7243-41D7-87FB-3C8D13E34A16}"/>
              </a:ext>
            </a:extLst>
          </p:cNvPr>
          <p:cNvSpPr/>
          <p:nvPr/>
        </p:nvSpPr>
        <p:spPr>
          <a:xfrm>
            <a:off x="638034" y="2813575"/>
            <a:ext cx="5763038"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RFQHeader</a:t>
            </a:r>
            <a:endParaRPr lang="en-ZA" sz="1200" dirty="0">
              <a:solidFill>
                <a:schemeClr val="accent1"/>
              </a:solidFill>
            </a:endParaRPr>
          </a:p>
        </p:txBody>
      </p:sp>
      <p:sp>
        <p:nvSpPr>
          <p:cNvPr id="15" name="Arrow: Down 14">
            <a:extLst>
              <a:ext uri="{FF2B5EF4-FFF2-40B4-BE49-F238E27FC236}">
                <a16:creationId xmlns:a16="http://schemas.microsoft.com/office/drawing/2014/main" id="{665ADB37-E965-4E33-86B5-2A56F873D62D}"/>
              </a:ext>
            </a:extLst>
          </p:cNvPr>
          <p:cNvSpPr/>
          <p:nvPr/>
        </p:nvSpPr>
        <p:spPr>
          <a:xfrm>
            <a:off x="5003789" y="4186438"/>
            <a:ext cx="1012139" cy="450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err="1"/>
              <a:t>Rfq</a:t>
            </a:r>
            <a:r>
              <a:rPr lang="en-ZA" sz="700" dirty="0"/>
              <a:t>-Item</a:t>
            </a:r>
          </a:p>
        </p:txBody>
      </p:sp>
      <p:sp>
        <p:nvSpPr>
          <p:cNvPr id="16" name="Arrow: Down 15">
            <a:extLst>
              <a:ext uri="{FF2B5EF4-FFF2-40B4-BE49-F238E27FC236}">
                <a16:creationId xmlns:a16="http://schemas.microsoft.com/office/drawing/2014/main" id="{8A6515CF-300D-4AA0-A37A-C0CFC99F4C86}"/>
              </a:ext>
            </a:extLst>
          </p:cNvPr>
          <p:cNvSpPr/>
          <p:nvPr/>
        </p:nvSpPr>
        <p:spPr>
          <a:xfrm>
            <a:off x="5060945" y="3286914"/>
            <a:ext cx="879616" cy="443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t>Keys</a:t>
            </a:r>
          </a:p>
        </p:txBody>
      </p:sp>
      <p:sp>
        <p:nvSpPr>
          <p:cNvPr id="17" name="Arrow: Down 16">
            <a:extLst>
              <a:ext uri="{FF2B5EF4-FFF2-40B4-BE49-F238E27FC236}">
                <a16:creationId xmlns:a16="http://schemas.microsoft.com/office/drawing/2014/main" id="{9B8ABF13-1F4E-4484-888E-397D6421C94A}"/>
              </a:ext>
            </a:extLst>
          </p:cNvPr>
          <p:cNvSpPr/>
          <p:nvPr/>
        </p:nvSpPr>
        <p:spPr>
          <a:xfrm>
            <a:off x="2335966" y="2354716"/>
            <a:ext cx="457201" cy="450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Arrow: Right 17">
            <a:extLst>
              <a:ext uri="{FF2B5EF4-FFF2-40B4-BE49-F238E27FC236}">
                <a16:creationId xmlns:a16="http://schemas.microsoft.com/office/drawing/2014/main" id="{53ABB0C3-97A5-4347-AC3A-CD1EC389C84F}"/>
              </a:ext>
            </a:extLst>
          </p:cNvPr>
          <p:cNvSpPr/>
          <p:nvPr/>
        </p:nvSpPr>
        <p:spPr>
          <a:xfrm>
            <a:off x="6401071" y="2813575"/>
            <a:ext cx="824945" cy="3486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TextBox 18">
            <a:extLst>
              <a:ext uri="{FF2B5EF4-FFF2-40B4-BE49-F238E27FC236}">
                <a16:creationId xmlns:a16="http://schemas.microsoft.com/office/drawing/2014/main" id="{5366E9BD-5BC5-46E8-821F-DD399183A570}"/>
              </a:ext>
            </a:extLst>
          </p:cNvPr>
          <p:cNvSpPr txBox="1"/>
          <p:nvPr/>
        </p:nvSpPr>
        <p:spPr>
          <a:xfrm>
            <a:off x="7666653" y="2813575"/>
            <a:ext cx="3482825" cy="3539430"/>
          </a:xfrm>
          <a:prstGeom prst="rect">
            <a:avLst/>
          </a:prstGeom>
          <a:noFill/>
        </p:spPr>
        <p:txBody>
          <a:bodyPr wrap="square" rtlCol="0">
            <a:spAutoFit/>
          </a:bodyPr>
          <a:lstStyle/>
          <a:p>
            <a:pPr marL="285750" indent="-285750">
              <a:buFont typeface="Arial" panose="020B0604020202020204" pitchFamily="34" charset="0"/>
              <a:buChar char="•"/>
            </a:pPr>
            <a:r>
              <a:rPr lang="en-ZA" sz="1400" b="1" i="1" dirty="0"/>
              <a:t>Information</a:t>
            </a:r>
          </a:p>
          <a:p>
            <a:pPr marL="742950" lvl="1" indent="-285750">
              <a:buFont typeface="Arial" panose="020B0604020202020204" pitchFamily="34" charset="0"/>
              <a:buChar char="•"/>
            </a:pPr>
            <a:r>
              <a:rPr lang="en-ZA" sz="1400" i="1" dirty="0"/>
              <a:t>Vendor</a:t>
            </a:r>
          </a:p>
          <a:p>
            <a:pPr marL="742950" lvl="1" indent="-285750">
              <a:buFont typeface="Arial" panose="020B0604020202020204" pitchFamily="34" charset="0"/>
              <a:buChar char="•"/>
            </a:pPr>
            <a:r>
              <a:rPr lang="en-ZA" sz="1400" i="1" dirty="0"/>
              <a:t>Cut-off dates</a:t>
            </a:r>
          </a:p>
          <a:p>
            <a:pPr marL="742950" lvl="1" indent="-285750">
              <a:buFont typeface="Arial" panose="020B0604020202020204" pitchFamily="34" charset="0"/>
              <a:buChar char="•"/>
            </a:pPr>
            <a:r>
              <a:rPr lang="en-ZA" sz="1400" i="1" dirty="0"/>
              <a:t>Info-Documents</a:t>
            </a:r>
          </a:p>
          <a:p>
            <a:pPr marL="742950" lvl="1" indent="-285750">
              <a:buFont typeface="Arial" panose="020B0604020202020204" pitchFamily="34" charset="0"/>
              <a:buChar char="•"/>
            </a:pPr>
            <a:r>
              <a:rPr lang="en-ZA" sz="1400" i="1" dirty="0"/>
              <a:t>Request Texts</a:t>
            </a:r>
          </a:p>
          <a:p>
            <a:pPr marL="742950" lvl="1" indent="-285750">
              <a:buFont typeface="Arial" panose="020B0604020202020204" pitchFamily="34" charset="0"/>
              <a:buChar char="•"/>
            </a:pPr>
            <a:r>
              <a:rPr lang="en-ZA" sz="1400" i="1" dirty="0"/>
              <a:t>Item Texts</a:t>
            </a:r>
          </a:p>
          <a:p>
            <a:pPr marL="742950" lvl="1" indent="-285750">
              <a:buFont typeface="Arial" panose="020B0604020202020204" pitchFamily="34" charset="0"/>
              <a:buChar char="•"/>
            </a:pPr>
            <a:endParaRPr lang="en-ZA" sz="1400" i="1" dirty="0"/>
          </a:p>
          <a:p>
            <a:pPr marL="285750" indent="-285750">
              <a:buFont typeface="Arial" panose="020B0604020202020204" pitchFamily="34" charset="0"/>
              <a:buChar char="•"/>
            </a:pPr>
            <a:r>
              <a:rPr lang="en-ZA" sz="1400" b="1" i="1" dirty="0"/>
              <a:t>Update </a:t>
            </a:r>
          </a:p>
          <a:p>
            <a:pPr marL="742950" lvl="1" indent="-285750">
              <a:buFont typeface="Arial" panose="020B0604020202020204" pitchFamily="34" charset="0"/>
              <a:buChar char="•"/>
            </a:pPr>
            <a:r>
              <a:rPr lang="en-ZA" sz="1400" i="1" dirty="0"/>
              <a:t>Pricing (item-KEYS)</a:t>
            </a:r>
          </a:p>
          <a:p>
            <a:pPr marL="742950" lvl="1" indent="-285750">
              <a:buFont typeface="Arial" panose="020B0604020202020204" pitchFamily="34" charset="0"/>
              <a:buChar char="•"/>
            </a:pPr>
            <a:r>
              <a:rPr lang="en-ZA" sz="1400" i="1" dirty="0"/>
              <a:t>Response-Texts(item-TAGS)</a:t>
            </a:r>
          </a:p>
          <a:p>
            <a:pPr marL="742950" lvl="1" indent="-285750">
              <a:buFont typeface="Arial" panose="020B0604020202020204" pitchFamily="34" charset="0"/>
              <a:buChar char="•"/>
            </a:pPr>
            <a:r>
              <a:rPr lang="en-ZA" sz="1400" i="1" dirty="0"/>
              <a:t>Response-Documents</a:t>
            </a:r>
          </a:p>
          <a:p>
            <a:pPr marL="742950" lvl="1" indent="-285750">
              <a:buFont typeface="Arial" panose="020B0604020202020204" pitchFamily="34" charset="0"/>
              <a:buChar char="•"/>
            </a:pPr>
            <a:r>
              <a:rPr lang="en-ZA" sz="1400" i="1" dirty="0"/>
              <a:t>Control-Dates (item-DATA)</a:t>
            </a:r>
          </a:p>
          <a:p>
            <a:pPr marL="285750" indent="-285750">
              <a:buFont typeface="Arial" panose="020B0604020202020204" pitchFamily="34" charset="0"/>
              <a:buChar char="•"/>
            </a:pPr>
            <a:endParaRPr lang="en-ZA" sz="1400" i="1" dirty="0"/>
          </a:p>
          <a:p>
            <a:pPr marL="285750" indent="-285750">
              <a:buFont typeface="Arial" panose="020B0604020202020204" pitchFamily="34" charset="0"/>
              <a:buChar char="•"/>
            </a:pPr>
            <a:r>
              <a:rPr lang="en-ZA" sz="1400" b="1" i="1" dirty="0"/>
              <a:t>Index keys</a:t>
            </a:r>
          </a:p>
          <a:p>
            <a:pPr marL="742950" lvl="1" indent="-285750">
              <a:buFont typeface="Arial" panose="020B0604020202020204" pitchFamily="34" charset="0"/>
              <a:buChar char="•"/>
            </a:pPr>
            <a:r>
              <a:rPr lang="en-ZA" sz="1400" i="1" dirty="0"/>
              <a:t>Guid-</a:t>
            </a:r>
            <a:r>
              <a:rPr lang="en-ZA" sz="1400" i="1" dirty="0" err="1"/>
              <a:t>Obj</a:t>
            </a:r>
            <a:r>
              <a:rPr lang="en-ZA" sz="1400" i="1" dirty="0"/>
              <a:t>-</a:t>
            </a:r>
            <a:r>
              <a:rPr lang="en-ZA" sz="1400" i="1" dirty="0" err="1"/>
              <a:t>Sub_Context</a:t>
            </a:r>
            <a:endParaRPr lang="en-ZA" sz="1400" i="1" dirty="0"/>
          </a:p>
          <a:p>
            <a:pPr marL="742950" lvl="1" indent="-285750">
              <a:buFont typeface="Arial" panose="020B0604020202020204" pitchFamily="34" charset="0"/>
              <a:buChar char="•"/>
            </a:pPr>
            <a:r>
              <a:rPr lang="en-ZA" sz="1400" i="1" dirty="0"/>
              <a:t>GUID-EMAIL-RFQGUID</a:t>
            </a:r>
          </a:p>
        </p:txBody>
      </p:sp>
      <p:sp>
        <p:nvSpPr>
          <p:cNvPr id="23" name="Rectangle: Rounded Corners 22">
            <a:extLst>
              <a:ext uri="{FF2B5EF4-FFF2-40B4-BE49-F238E27FC236}">
                <a16:creationId xmlns:a16="http://schemas.microsoft.com/office/drawing/2014/main" id="{6EC30CF6-02FC-48AB-A75C-4DC1290C4C66}"/>
              </a:ext>
            </a:extLst>
          </p:cNvPr>
          <p:cNvSpPr/>
          <p:nvPr/>
        </p:nvSpPr>
        <p:spPr>
          <a:xfrm>
            <a:off x="1964083" y="3727579"/>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Response Text</a:t>
            </a:r>
          </a:p>
        </p:txBody>
      </p:sp>
      <p:sp>
        <p:nvSpPr>
          <p:cNvPr id="25" name="Arrow: Down 24">
            <a:extLst>
              <a:ext uri="{FF2B5EF4-FFF2-40B4-BE49-F238E27FC236}">
                <a16:creationId xmlns:a16="http://schemas.microsoft.com/office/drawing/2014/main" id="{39F0384F-00EC-4360-902D-750A9545E203}"/>
              </a:ext>
            </a:extLst>
          </p:cNvPr>
          <p:cNvSpPr/>
          <p:nvPr/>
        </p:nvSpPr>
        <p:spPr>
          <a:xfrm>
            <a:off x="1987684" y="3272434"/>
            <a:ext cx="1305342" cy="443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t>Response</a:t>
            </a:r>
          </a:p>
        </p:txBody>
      </p:sp>
      <p:sp>
        <p:nvSpPr>
          <p:cNvPr id="26" name="Rectangle: Rounded Corners 25">
            <a:extLst>
              <a:ext uri="{FF2B5EF4-FFF2-40B4-BE49-F238E27FC236}">
                <a16:creationId xmlns:a16="http://schemas.microsoft.com/office/drawing/2014/main" id="{1468DC45-3781-4AA5-9463-20007DD48976}"/>
              </a:ext>
            </a:extLst>
          </p:cNvPr>
          <p:cNvSpPr/>
          <p:nvPr/>
        </p:nvSpPr>
        <p:spPr>
          <a:xfrm>
            <a:off x="3476486" y="3720954"/>
            <a:ext cx="1129331"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Documents</a:t>
            </a:r>
          </a:p>
        </p:txBody>
      </p:sp>
      <p:sp>
        <p:nvSpPr>
          <p:cNvPr id="27" name="Arrow: Down 26">
            <a:extLst>
              <a:ext uri="{FF2B5EF4-FFF2-40B4-BE49-F238E27FC236}">
                <a16:creationId xmlns:a16="http://schemas.microsoft.com/office/drawing/2014/main" id="{BC8FB78B-7BB7-4B66-AD78-0889C219F755}"/>
              </a:ext>
            </a:extLst>
          </p:cNvPr>
          <p:cNvSpPr/>
          <p:nvPr/>
        </p:nvSpPr>
        <p:spPr>
          <a:xfrm>
            <a:off x="3378753" y="3277799"/>
            <a:ext cx="1305342" cy="443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err="1"/>
              <a:t>RfqResp</a:t>
            </a:r>
            <a:endParaRPr lang="en-ZA" sz="900" dirty="0"/>
          </a:p>
          <a:p>
            <a:pPr algn="ctr"/>
            <a:r>
              <a:rPr lang="en-ZA" sz="900" dirty="0"/>
              <a:t>Docs</a:t>
            </a:r>
          </a:p>
        </p:txBody>
      </p:sp>
      <p:sp>
        <p:nvSpPr>
          <p:cNvPr id="28" name="Rectangle: Rounded Corners 27">
            <a:extLst>
              <a:ext uri="{FF2B5EF4-FFF2-40B4-BE49-F238E27FC236}">
                <a16:creationId xmlns:a16="http://schemas.microsoft.com/office/drawing/2014/main" id="{1C0F120C-D201-4277-8801-ABB4CBE58D3B}"/>
              </a:ext>
            </a:extLst>
          </p:cNvPr>
          <p:cNvSpPr/>
          <p:nvPr/>
        </p:nvSpPr>
        <p:spPr>
          <a:xfrm>
            <a:off x="568042" y="3715357"/>
            <a:ext cx="1129331" cy="45057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tx1"/>
                </a:solidFill>
              </a:rPr>
              <a:t>Documents</a:t>
            </a:r>
          </a:p>
        </p:txBody>
      </p:sp>
      <p:sp>
        <p:nvSpPr>
          <p:cNvPr id="29" name="Arrow: Down 28">
            <a:extLst>
              <a:ext uri="{FF2B5EF4-FFF2-40B4-BE49-F238E27FC236}">
                <a16:creationId xmlns:a16="http://schemas.microsoft.com/office/drawing/2014/main" id="{B024CE2D-D51E-4020-8AC8-8AE22FCF7701}"/>
              </a:ext>
            </a:extLst>
          </p:cNvPr>
          <p:cNvSpPr/>
          <p:nvPr/>
        </p:nvSpPr>
        <p:spPr>
          <a:xfrm>
            <a:off x="470309" y="3272202"/>
            <a:ext cx="1305342" cy="443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err="1"/>
              <a:t>RfqInfo</a:t>
            </a:r>
            <a:endParaRPr lang="en-ZA" sz="900" dirty="0"/>
          </a:p>
          <a:p>
            <a:pPr algn="ctr"/>
            <a:r>
              <a:rPr lang="en-ZA" sz="900" dirty="0"/>
              <a:t>Docs</a:t>
            </a:r>
          </a:p>
        </p:txBody>
      </p:sp>
      <p:sp>
        <p:nvSpPr>
          <p:cNvPr id="30" name="Rectangle: Rounded Corners 29">
            <a:extLst>
              <a:ext uri="{FF2B5EF4-FFF2-40B4-BE49-F238E27FC236}">
                <a16:creationId xmlns:a16="http://schemas.microsoft.com/office/drawing/2014/main" id="{D06BCFC5-B4C2-4CF1-909C-002C2CB19CA6}"/>
              </a:ext>
            </a:extLst>
          </p:cNvPr>
          <p:cNvSpPr/>
          <p:nvPr/>
        </p:nvSpPr>
        <p:spPr>
          <a:xfrm>
            <a:off x="4068832" y="482028"/>
            <a:ext cx="1338470" cy="45057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RFQHEAD</a:t>
            </a:r>
          </a:p>
        </p:txBody>
      </p:sp>
      <p:sp>
        <p:nvSpPr>
          <p:cNvPr id="31" name="Rectangle: Rounded Corners 30">
            <a:extLst>
              <a:ext uri="{FF2B5EF4-FFF2-40B4-BE49-F238E27FC236}">
                <a16:creationId xmlns:a16="http://schemas.microsoft.com/office/drawing/2014/main" id="{C3E70007-D29B-407E-9F62-E4FA0BCCB17F}"/>
              </a:ext>
            </a:extLst>
          </p:cNvPr>
          <p:cNvSpPr/>
          <p:nvPr/>
        </p:nvSpPr>
        <p:spPr>
          <a:xfrm>
            <a:off x="5731841" y="482028"/>
            <a:ext cx="1338470" cy="45057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RFQREQITEMS</a:t>
            </a:r>
          </a:p>
        </p:txBody>
      </p:sp>
      <p:sp>
        <p:nvSpPr>
          <p:cNvPr id="32" name="Rectangle: Rounded Corners 31">
            <a:extLst>
              <a:ext uri="{FF2B5EF4-FFF2-40B4-BE49-F238E27FC236}">
                <a16:creationId xmlns:a16="http://schemas.microsoft.com/office/drawing/2014/main" id="{F9D58927-0765-4AAC-9D05-2CCB48DDD3E1}"/>
              </a:ext>
            </a:extLst>
          </p:cNvPr>
          <p:cNvSpPr/>
          <p:nvPr/>
        </p:nvSpPr>
        <p:spPr>
          <a:xfrm>
            <a:off x="9057858" y="482028"/>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RFFQRESPHEAD</a:t>
            </a:r>
          </a:p>
        </p:txBody>
      </p:sp>
      <p:sp>
        <p:nvSpPr>
          <p:cNvPr id="33" name="Rectangle: Rounded Corners 32">
            <a:extLst>
              <a:ext uri="{FF2B5EF4-FFF2-40B4-BE49-F238E27FC236}">
                <a16:creationId xmlns:a16="http://schemas.microsoft.com/office/drawing/2014/main" id="{14F5F770-F839-4822-AA34-F40A374DC52D}"/>
              </a:ext>
            </a:extLst>
          </p:cNvPr>
          <p:cNvSpPr/>
          <p:nvPr/>
        </p:nvSpPr>
        <p:spPr>
          <a:xfrm>
            <a:off x="7394850" y="482028"/>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RFQRESITEMS</a:t>
            </a:r>
          </a:p>
        </p:txBody>
      </p:sp>
      <p:sp>
        <p:nvSpPr>
          <p:cNvPr id="34" name="TextBox 33">
            <a:extLst>
              <a:ext uri="{FF2B5EF4-FFF2-40B4-BE49-F238E27FC236}">
                <a16:creationId xmlns:a16="http://schemas.microsoft.com/office/drawing/2014/main" id="{1C32B093-A910-4668-9180-917915B4C2F6}"/>
              </a:ext>
            </a:extLst>
          </p:cNvPr>
          <p:cNvSpPr txBox="1"/>
          <p:nvPr/>
        </p:nvSpPr>
        <p:spPr>
          <a:xfrm>
            <a:off x="3998839" y="940068"/>
            <a:ext cx="1659841" cy="1384995"/>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err="1"/>
              <a:t>Ref_Text</a:t>
            </a:r>
            <a:endParaRPr lang="en-ZA" sz="1200" dirty="0"/>
          </a:p>
          <a:p>
            <a:pPr marL="171450" indent="-171450">
              <a:buFont typeface="Arial" panose="020B0604020202020204" pitchFamily="34" charset="0"/>
              <a:buChar char="•"/>
            </a:pPr>
            <a:r>
              <a:rPr lang="en-ZA" sz="1200" dirty="0" err="1"/>
              <a:t>RFQNo</a:t>
            </a:r>
            <a:endParaRPr lang="en-ZA" sz="1200" dirty="0"/>
          </a:p>
          <a:p>
            <a:pPr marL="171450" indent="-171450">
              <a:buFont typeface="Arial" panose="020B0604020202020204" pitchFamily="34" charset="0"/>
              <a:buChar char="•"/>
            </a:pPr>
            <a:r>
              <a:rPr lang="en-ZA" sz="1200" dirty="0"/>
              <a:t>Cut-off</a:t>
            </a:r>
          </a:p>
          <a:p>
            <a:pPr marL="171450" indent="-171450">
              <a:buFont typeface="Arial" panose="020B0604020202020204" pitchFamily="34" charset="0"/>
              <a:buChar char="•"/>
            </a:pPr>
            <a:r>
              <a:rPr lang="en-ZA" sz="1200" dirty="0"/>
              <a:t>Delivery Date</a:t>
            </a:r>
          </a:p>
          <a:p>
            <a:pPr marL="171450" indent="-171450">
              <a:buFont typeface="Arial" panose="020B0604020202020204" pitchFamily="34" charset="0"/>
              <a:buChar char="•"/>
            </a:pPr>
            <a:r>
              <a:rPr lang="en-ZA" sz="1200" dirty="0" err="1"/>
              <a:t>Request_Text</a:t>
            </a:r>
            <a:endParaRPr lang="en-ZA" sz="1200" dirty="0"/>
          </a:p>
        </p:txBody>
      </p:sp>
      <p:sp>
        <p:nvSpPr>
          <p:cNvPr id="35" name="TextBox 34">
            <a:extLst>
              <a:ext uri="{FF2B5EF4-FFF2-40B4-BE49-F238E27FC236}">
                <a16:creationId xmlns:a16="http://schemas.microsoft.com/office/drawing/2014/main" id="{407C8A0B-F349-42F7-B9EC-DCDB9976B385}"/>
              </a:ext>
            </a:extLst>
          </p:cNvPr>
          <p:cNvSpPr txBox="1"/>
          <p:nvPr/>
        </p:nvSpPr>
        <p:spPr>
          <a:xfrm>
            <a:off x="5715960" y="914900"/>
            <a:ext cx="1659841" cy="1569660"/>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a:t>RFQGUID</a:t>
            </a:r>
          </a:p>
          <a:p>
            <a:pPr marL="171450" indent="-171450">
              <a:buFont typeface="Arial" panose="020B0604020202020204" pitchFamily="34" charset="0"/>
              <a:buChar char="•"/>
            </a:pPr>
            <a:r>
              <a:rPr lang="en-ZA" sz="1200" dirty="0"/>
              <a:t>ITEMNO</a:t>
            </a:r>
          </a:p>
          <a:p>
            <a:pPr marL="171450" indent="-171450">
              <a:buFont typeface="Arial" panose="020B0604020202020204" pitchFamily="34" charset="0"/>
              <a:buChar char="•"/>
            </a:pPr>
            <a:r>
              <a:rPr lang="en-ZA" sz="1200" dirty="0"/>
              <a:t>Material</a:t>
            </a:r>
          </a:p>
          <a:p>
            <a:pPr marL="171450" indent="-171450">
              <a:buFont typeface="Arial" panose="020B0604020202020204" pitchFamily="34" charset="0"/>
              <a:buChar char="•"/>
            </a:pPr>
            <a:r>
              <a:rPr lang="en-ZA" sz="1200" dirty="0" err="1"/>
              <a:t>Short_Text</a:t>
            </a:r>
            <a:endParaRPr lang="en-ZA" sz="1200" dirty="0"/>
          </a:p>
          <a:p>
            <a:pPr marL="171450" indent="-171450">
              <a:buFont typeface="Arial" panose="020B0604020202020204" pitchFamily="34" charset="0"/>
              <a:buChar char="•"/>
            </a:pPr>
            <a:r>
              <a:rPr lang="en-ZA" sz="1200" dirty="0" err="1"/>
              <a:t>Long_Text</a:t>
            </a:r>
            <a:endParaRPr lang="en-ZA" sz="1200" dirty="0"/>
          </a:p>
          <a:p>
            <a:pPr marL="171450" indent="-171450">
              <a:buFont typeface="Arial" panose="020B0604020202020204" pitchFamily="34" charset="0"/>
              <a:buChar char="•"/>
            </a:pPr>
            <a:r>
              <a:rPr lang="en-ZA" sz="1200" dirty="0"/>
              <a:t>Quantity</a:t>
            </a:r>
          </a:p>
        </p:txBody>
      </p:sp>
      <p:sp>
        <p:nvSpPr>
          <p:cNvPr id="36" name="TextBox 35">
            <a:extLst>
              <a:ext uri="{FF2B5EF4-FFF2-40B4-BE49-F238E27FC236}">
                <a16:creationId xmlns:a16="http://schemas.microsoft.com/office/drawing/2014/main" id="{8E39735B-744E-4FC6-A5E2-BA3FBF53EDA4}"/>
              </a:ext>
            </a:extLst>
          </p:cNvPr>
          <p:cNvSpPr txBox="1"/>
          <p:nvPr/>
        </p:nvSpPr>
        <p:spPr>
          <a:xfrm>
            <a:off x="7433081" y="940802"/>
            <a:ext cx="1659841" cy="1384995"/>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a:t>RFQGUID</a:t>
            </a:r>
          </a:p>
          <a:p>
            <a:pPr marL="171450" indent="-171450">
              <a:buFont typeface="Arial" panose="020B0604020202020204" pitchFamily="34" charset="0"/>
              <a:buChar char="•"/>
            </a:pPr>
            <a:r>
              <a:rPr lang="en-ZA" sz="1200" dirty="0"/>
              <a:t>ITEMNO</a:t>
            </a:r>
          </a:p>
          <a:p>
            <a:pPr marL="171450" indent="-171450">
              <a:buFont typeface="Arial" panose="020B0604020202020204" pitchFamily="34" charset="0"/>
              <a:buChar char="•"/>
            </a:pPr>
            <a:r>
              <a:rPr lang="en-ZA" sz="1200" dirty="0"/>
              <a:t>Price</a:t>
            </a:r>
          </a:p>
          <a:p>
            <a:pPr marL="171450" indent="-171450">
              <a:buFont typeface="Arial" panose="020B0604020202020204" pitchFamily="34" charset="0"/>
              <a:buChar char="•"/>
            </a:pPr>
            <a:r>
              <a:rPr lang="en-ZA" sz="1200" dirty="0" err="1"/>
              <a:t>Long_Text</a:t>
            </a:r>
            <a:endParaRPr lang="en-ZA" sz="1200" dirty="0"/>
          </a:p>
          <a:p>
            <a:pPr marL="171450" indent="-171450">
              <a:buFont typeface="Arial" panose="020B0604020202020204" pitchFamily="34" charset="0"/>
              <a:buChar char="•"/>
            </a:pPr>
            <a:r>
              <a:rPr lang="en-ZA" sz="1200" dirty="0" err="1"/>
              <a:t>Del_Horizon</a:t>
            </a:r>
            <a:endParaRPr lang="en-ZA" sz="1200" dirty="0"/>
          </a:p>
        </p:txBody>
      </p:sp>
      <p:sp>
        <p:nvSpPr>
          <p:cNvPr id="37" name="TextBox 36">
            <a:extLst>
              <a:ext uri="{FF2B5EF4-FFF2-40B4-BE49-F238E27FC236}">
                <a16:creationId xmlns:a16="http://schemas.microsoft.com/office/drawing/2014/main" id="{972E298A-62C6-46A4-A0BC-E4BBDA1A5A73}"/>
              </a:ext>
            </a:extLst>
          </p:cNvPr>
          <p:cNvSpPr txBox="1"/>
          <p:nvPr/>
        </p:nvSpPr>
        <p:spPr>
          <a:xfrm>
            <a:off x="9082638" y="914070"/>
            <a:ext cx="1659841" cy="1200329"/>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a:t>RFQGUID</a:t>
            </a:r>
          </a:p>
          <a:p>
            <a:pPr marL="171450" indent="-171450">
              <a:buFont typeface="Arial" panose="020B0604020202020204" pitchFamily="34" charset="0"/>
              <a:buChar char="•"/>
            </a:pPr>
            <a:r>
              <a:rPr lang="en-ZA" sz="1200" dirty="0" err="1"/>
              <a:t>Long_Text</a:t>
            </a:r>
            <a:endParaRPr lang="en-ZA" sz="1200" dirty="0"/>
          </a:p>
          <a:p>
            <a:pPr marL="171450" indent="-171450">
              <a:buFont typeface="Arial" panose="020B0604020202020204" pitchFamily="34" charset="0"/>
              <a:buChar char="•"/>
            </a:pPr>
            <a:r>
              <a:rPr lang="en-ZA" sz="1200" dirty="0"/>
              <a:t>Acceptance</a:t>
            </a:r>
          </a:p>
          <a:p>
            <a:pPr marL="171450" indent="-171450">
              <a:buFont typeface="Arial" panose="020B0604020202020204" pitchFamily="34" charset="0"/>
              <a:buChar char="•"/>
            </a:pPr>
            <a:r>
              <a:rPr lang="en-ZA" sz="1200" dirty="0" err="1"/>
              <a:t>Response_Date</a:t>
            </a:r>
            <a:endParaRPr lang="en-ZA" sz="1200" dirty="0"/>
          </a:p>
        </p:txBody>
      </p:sp>
    </p:spTree>
    <p:extLst>
      <p:ext uri="{BB962C8B-B14F-4D97-AF65-F5344CB8AC3E}">
        <p14:creationId xmlns:p14="http://schemas.microsoft.com/office/powerpoint/2010/main" val="226318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77C9-0D23-4A85-A341-88F7A2794FC4}"/>
              </a:ext>
            </a:extLst>
          </p:cNvPr>
          <p:cNvSpPr>
            <a:spLocks noGrp="1"/>
          </p:cNvSpPr>
          <p:nvPr>
            <p:ph type="title"/>
          </p:nvPr>
        </p:nvSpPr>
        <p:spPr>
          <a:xfrm>
            <a:off x="3007562" y="63870"/>
            <a:ext cx="5492262" cy="426149"/>
          </a:xfrm>
          <a:solidFill>
            <a:schemeClr val="accent6">
              <a:lumMod val="60000"/>
              <a:lumOff val="40000"/>
            </a:schemeClr>
          </a:solidFill>
        </p:spPr>
        <p:txBody>
          <a:bodyPr>
            <a:noAutofit/>
          </a:bodyPr>
          <a:lstStyle/>
          <a:p>
            <a:pPr algn="ctr"/>
            <a:r>
              <a:rPr lang="en-ZA" sz="2400" b="1" u="sng" dirty="0">
                <a:effectLst>
                  <a:outerShdw blurRad="38100" dist="38100" dir="2700000" algn="tl">
                    <a:srgbClr val="000000">
                      <a:alpha val="43137"/>
                    </a:srgbClr>
                  </a:outerShdw>
                </a:effectLst>
              </a:rPr>
              <a:t>Data Structure of RFQ Solution</a:t>
            </a:r>
          </a:p>
        </p:txBody>
      </p:sp>
      <p:sp>
        <p:nvSpPr>
          <p:cNvPr id="5" name="TextBox 4">
            <a:extLst>
              <a:ext uri="{FF2B5EF4-FFF2-40B4-BE49-F238E27FC236}">
                <a16:creationId xmlns:a16="http://schemas.microsoft.com/office/drawing/2014/main" id="{8FA8E8B2-824F-4D6D-8B01-83CF981BF34F}"/>
              </a:ext>
            </a:extLst>
          </p:cNvPr>
          <p:cNvSpPr txBox="1"/>
          <p:nvPr/>
        </p:nvSpPr>
        <p:spPr>
          <a:xfrm>
            <a:off x="513471" y="988543"/>
            <a:ext cx="4111283" cy="2516073"/>
          </a:xfrm>
          <a:prstGeom prst="rect">
            <a:avLst/>
          </a:prstGeom>
          <a:solidFill>
            <a:schemeClr val="accent3">
              <a:lumMod val="20000"/>
              <a:lumOff val="80000"/>
            </a:schemeClr>
          </a:solidFill>
          <a:ln>
            <a:solidFill>
              <a:schemeClr val="accent1"/>
            </a:solidFill>
          </a:ln>
        </p:spPr>
        <p:txBody>
          <a:bodyPr wrap="square">
            <a:spAutoFit/>
          </a:bodyPr>
          <a:lstStyle/>
          <a:p>
            <a:r>
              <a:rPr lang="en-ZA" sz="1050" b="0" dirty="0">
                <a:effectLst/>
                <a:latin typeface="Consolas" panose="020B0609020204030204" pitchFamily="49" charset="0"/>
              </a:rPr>
              <a:t>export class </a:t>
            </a:r>
            <a:r>
              <a:rPr lang="en-ZA" sz="1050" b="0" dirty="0" err="1">
                <a:effectLst/>
                <a:latin typeface="Consolas" panose="020B0609020204030204" pitchFamily="49" charset="0"/>
              </a:rPr>
              <a:t>RfcObj</a:t>
            </a:r>
            <a:r>
              <a:rPr lang="en-ZA" sz="1050" b="0" dirty="0">
                <a:effectLst/>
                <a:latin typeface="Consolas" panose="020B0609020204030204" pitchFamily="49" charset="0"/>
              </a:rPr>
              <a:t> {</a:t>
            </a:r>
          </a:p>
          <a:p>
            <a:r>
              <a:rPr lang="en-ZA" sz="1050" b="0" dirty="0">
                <a:effectLst/>
                <a:latin typeface="Consolas" panose="020B0609020204030204" pitchFamily="49" charset="0"/>
              </a:rPr>
              <a:t>     MANDT: string;</a:t>
            </a:r>
          </a:p>
          <a:p>
            <a:r>
              <a:rPr lang="en-ZA" sz="1050" b="0" dirty="0">
                <a:effectLst/>
                <a:latin typeface="Consolas" panose="020B0609020204030204" pitchFamily="49" charset="0"/>
              </a:rPr>
              <a:t>     GUID: string;</a:t>
            </a:r>
          </a:p>
          <a:p>
            <a:r>
              <a:rPr lang="en-ZA" sz="1050" b="0" dirty="0">
                <a:effectLst/>
                <a:latin typeface="Consolas" panose="020B0609020204030204" pitchFamily="49" charset="0"/>
              </a:rPr>
              <a:t>     OBJ: string; </a:t>
            </a:r>
            <a:r>
              <a:rPr lang="en-ZA" sz="1050" b="1" i="1" dirty="0">
                <a:effectLst/>
                <a:highlight>
                  <a:srgbClr val="FFFF00"/>
                </a:highlight>
                <a:latin typeface="Consolas" panose="020B0609020204030204" pitchFamily="49" charset="0"/>
              </a:rPr>
              <a:t>SUBMI or REFNO</a:t>
            </a:r>
          </a:p>
          <a:p>
            <a:r>
              <a:rPr lang="en-ZA" sz="1050" b="0" dirty="0">
                <a:effectLst/>
                <a:latin typeface="Consolas" panose="020B0609020204030204" pitchFamily="49" charset="0"/>
              </a:rPr>
              <a:t>     OBJ_TYPE: string; </a:t>
            </a:r>
            <a:r>
              <a:rPr lang="en-ZA" sz="1050" b="1" i="1" dirty="0">
                <a:effectLst/>
                <a:highlight>
                  <a:srgbClr val="FFFF00"/>
                </a:highlight>
                <a:latin typeface="Consolas" panose="020B0609020204030204" pitchFamily="49" charset="0"/>
              </a:rPr>
              <a:t>RFQUOTE</a:t>
            </a:r>
          </a:p>
          <a:p>
            <a:r>
              <a:rPr lang="en-ZA" sz="1050" b="0" dirty="0">
                <a:effectLst/>
                <a:latin typeface="Consolas" panose="020B0609020204030204" pitchFamily="49" charset="0"/>
              </a:rPr>
              <a:t>     CONTEXT: string; </a:t>
            </a:r>
            <a:r>
              <a:rPr lang="en-ZA" sz="1050" b="1" i="1" dirty="0">
                <a:effectLst/>
                <a:highlight>
                  <a:srgbClr val="FFFF00"/>
                </a:highlight>
                <a:latin typeface="Consolas" panose="020B0609020204030204" pitchFamily="49" charset="0"/>
              </a:rPr>
              <a:t>Short Text Description</a:t>
            </a:r>
          </a:p>
          <a:p>
            <a:r>
              <a:rPr lang="en-ZA" sz="1050" b="0" dirty="0">
                <a:effectLst/>
                <a:latin typeface="Consolas" panose="020B0609020204030204" pitchFamily="49" charset="0"/>
              </a:rPr>
              <a:t>     SUB_CONTEXT: string; </a:t>
            </a:r>
            <a:r>
              <a:rPr lang="en-ZA" sz="1050" b="1" i="1" dirty="0">
                <a:effectLst/>
                <a:highlight>
                  <a:srgbClr val="FFFF00"/>
                </a:highlight>
                <a:latin typeface="Consolas" panose="020B0609020204030204" pitchFamily="49" charset="0"/>
              </a:rPr>
              <a:t>Object type e.g. RFQ</a:t>
            </a:r>
          </a:p>
          <a:p>
            <a:r>
              <a:rPr lang="en-ZA" sz="1050" b="0" dirty="0">
                <a:effectLst/>
                <a:latin typeface="Consolas" panose="020B0609020204030204" pitchFamily="49" charset="0"/>
              </a:rPr>
              <a:t>     CREATED: number;</a:t>
            </a:r>
          </a:p>
          <a:p>
            <a:r>
              <a:rPr lang="en-ZA" sz="1050" b="0" dirty="0">
                <a:effectLst/>
                <a:latin typeface="Consolas" panose="020B0609020204030204" pitchFamily="49" charset="0"/>
              </a:rPr>
              <a:t>     DATA: string;  </a:t>
            </a:r>
            <a:r>
              <a:rPr lang="en-ZA" sz="1050" b="1" i="1" u="sng" dirty="0">
                <a:effectLst/>
                <a:highlight>
                  <a:srgbClr val="FF0000"/>
                </a:highlight>
                <a:latin typeface="Consolas" panose="020B0609020204030204" pitchFamily="49" charset="0"/>
              </a:rPr>
              <a:t>Control Dates</a:t>
            </a:r>
          </a:p>
          <a:p>
            <a:r>
              <a:rPr lang="en-ZA" sz="1050" b="0" dirty="0">
                <a:effectLst/>
                <a:latin typeface="Consolas" panose="020B0609020204030204" pitchFamily="49" charset="0"/>
              </a:rPr>
              <a:t>     DATA_TYPE: string; </a:t>
            </a:r>
            <a:r>
              <a:rPr lang="en-ZA" sz="1050" b="1" i="1" dirty="0">
                <a:effectLst/>
                <a:highlight>
                  <a:srgbClr val="FFFF00"/>
                </a:highlight>
                <a:latin typeface="Consolas" panose="020B0609020204030204" pitchFamily="49" charset="0"/>
              </a:rPr>
              <a:t>STATUS</a:t>
            </a:r>
          </a:p>
          <a:p>
            <a:r>
              <a:rPr lang="en-ZA" sz="1050" b="0" dirty="0">
                <a:effectLst/>
                <a:latin typeface="Consolas" panose="020B0609020204030204" pitchFamily="49" charset="0"/>
              </a:rPr>
              <a:t>     MODIFIED: number;</a:t>
            </a:r>
          </a:p>
          <a:p>
            <a:r>
              <a:rPr lang="en-ZA" sz="1050" b="0" dirty="0">
                <a:effectLst/>
                <a:latin typeface="Consolas" panose="020B0609020204030204" pitchFamily="49" charset="0"/>
              </a:rPr>
              <a:t>     DATA_MD5: string;</a:t>
            </a:r>
          </a:p>
          <a:p>
            <a:r>
              <a:rPr lang="en-ZA" sz="1050" b="0" dirty="0">
                <a:effectLst/>
                <a:latin typeface="Consolas" panose="020B0609020204030204" pitchFamily="49" charset="0"/>
              </a:rPr>
              <a:t>     TAGS: string; </a:t>
            </a:r>
            <a:r>
              <a:rPr lang="en-ZA" sz="1050" b="1" i="1" dirty="0">
                <a:effectLst/>
                <a:highlight>
                  <a:srgbClr val="FFFF00"/>
                </a:highlight>
                <a:latin typeface="Consolas" panose="020B0609020204030204" pitchFamily="49" charset="0"/>
              </a:rPr>
              <a:t>Request Long text</a:t>
            </a:r>
          </a:p>
          <a:p>
            <a:r>
              <a:rPr lang="en-ZA" sz="1050" b="0" dirty="0">
                <a:effectLst/>
                <a:latin typeface="Consolas" panose="020B0609020204030204" pitchFamily="49" charset="0"/>
              </a:rPr>
              <a:t>     KEYS: string; </a:t>
            </a:r>
            <a:r>
              <a:rPr lang="en-ZA" sz="1050" b="1" i="1" u="sng" dirty="0">
                <a:effectLst/>
                <a:highlight>
                  <a:srgbClr val="FF0000"/>
                </a:highlight>
                <a:latin typeface="Consolas" panose="020B0609020204030204" pitchFamily="49" charset="0"/>
              </a:rPr>
              <a:t>Tender ITEMS</a:t>
            </a:r>
          </a:p>
          <a:p>
            <a:r>
              <a:rPr lang="en-ZA" sz="1050" b="0" dirty="0">
                <a:effectLst/>
                <a:latin typeface="Consolas" panose="020B0609020204030204" pitchFamily="49" charset="0"/>
              </a:rPr>
              <a:t>}</a:t>
            </a:r>
          </a:p>
        </p:txBody>
      </p:sp>
      <p:sp>
        <p:nvSpPr>
          <p:cNvPr id="6" name="TextBox 5">
            <a:extLst>
              <a:ext uri="{FF2B5EF4-FFF2-40B4-BE49-F238E27FC236}">
                <a16:creationId xmlns:a16="http://schemas.microsoft.com/office/drawing/2014/main" id="{199BF007-1DE9-4864-9300-2E24194FA284}"/>
              </a:ext>
            </a:extLst>
          </p:cNvPr>
          <p:cNvSpPr txBox="1"/>
          <p:nvPr/>
        </p:nvSpPr>
        <p:spPr>
          <a:xfrm>
            <a:off x="5287693" y="982212"/>
            <a:ext cx="4111284" cy="2516073"/>
          </a:xfrm>
          <a:prstGeom prst="rect">
            <a:avLst/>
          </a:prstGeom>
          <a:solidFill>
            <a:schemeClr val="bg2"/>
          </a:solidFill>
          <a:ln>
            <a:solidFill>
              <a:srgbClr val="0070C0"/>
            </a:solidFill>
          </a:ln>
        </p:spPr>
        <p:txBody>
          <a:bodyPr wrap="square">
            <a:spAutoFit/>
          </a:bodyPr>
          <a:lstStyle/>
          <a:p>
            <a:r>
              <a:rPr lang="en-ZA" sz="1050" b="0" dirty="0">
                <a:solidFill>
                  <a:schemeClr val="accent1">
                    <a:lumMod val="75000"/>
                  </a:schemeClr>
                </a:solidFill>
                <a:effectLst/>
                <a:latin typeface="Consolas" panose="020B0609020204030204" pitchFamily="49" charset="0"/>
              </a:rPr>
              <a:t>export class </a:t>
            </a:r>
            <a:r>
              <a:rPr lang="en-ZA" sz="1050" b="0" dirty="0" err="1">
                <a:solidFill>
                  <a:schemeClr val="accent1">
                    <a:lumMod val="75000"/>
                  </a:schemeClr>
                </a:solidFill>
                <a:effectLst/>
                <a:latin typeface="Consolas" panose="020B0609020204030204" pitchFamily="49" charset="0"/>
              </a:rPr>
              <a:t>RfcObj</a:t>
            </a:r>
            <a:r>
              <a:rPr lang="en-ZA" sz="1050" b="0" dirty="0">
                <a:solidFill>
                  <a:schemeClr val="accent1">
                    <a:lumMod val="75000"/>
                  </a:schemeClr>
                </a:solidFill>
                <a:effectLst/>
                <a:latin typeface="Consolas" panose="020B0609020204030204" pitchFamily="49" charset="0"/>
              </a:rPr>
              <a:t> {</a:t>
            </a:r>
          </a:p>
          <a:p>
            <a:r>
              <a:rPr lang="en-ZA" sz="1050" b="0" dirty="0">
                <a:solidFill>
                  <a:schemeClr val="accent1">
                    <a:lumMod val="75000"/>
                  </a:schemeClr>
                </a:solidFill>
                <a:effectLst/>
                <a:latin typeface="Consolas" panose="020B0609020204030204" pitchFamily="49" charset="0"/>
              </a:rPr>
              <a:t>     MANDT: string;</a:t>
            </a:r>
          </a:p>
          <a:p>
            <a:r>
              <a:rPr lang="en-ZA" sz="1050" b="0" dirty="0">
                <a:solidFill>
                  <a:schemeClr val="accent1">
                    <a:lumMod val="75000"/>
                  </a:schemeClr>
                </a:solidFill>
                <a:effectLst/>
                <a:latin typeface="Consolas" panose="020B0609020204030204" pitchFamily="49" charset="0"/>
              </a:rPr>
              <a:t>     GUID: string;</a:t>
            </a:r>
          </a:p>
          <a:p>
            <a:r>
              <a:rPr lang="en-ZA" sz="1050" b="0" dirty="0">
                <a:solidFill>
                  <a:schemeClr val="accent1">
                    <a:lumMod val="75000"/>
                  </a:schemeClr>
                </a:solidFill>
                <a:effectLst/>
                <a:latin typeface="Consolas" panose="020B0609020204030204" pitchFamily="49" charset="0"/>
              </a:rPr>
              <a:t>     OBJ: string;  Email</a:t>
            </a:r>
          </a:p>
          <a:p>
            <a:r>
              <a:rPr lang="en-ZA" sz="1050" b="0" dirty="0">
                <a:solidFill>
                  <a:schemeClr val="accent1">
                    <a:lumMod val="75000"/>
                  </a:schemeClr>
                </a:solidFill>
                <a:effectLst/>
                <a:latin typeface="Consolas" panose="020B0609020204030204" pitchFamily="49" charset="0"/>
              </a:rPr>
              <a:t>     OBJ_TYPE: string; </a:t>
            </a:r>
            <a:r>
              <a:rPr lang="en-ZA" sz="1050" b="1" i="1" u="sng" dirty="0">
                <a:effectLst/>
                <a:highlight>
                  <a:srgbClr val="FFFF00"/>
                </a:highlight>
                <a:latin typeface="Consolas" panose="020B0609020204030204" pitchFamily="49" charset="0"/>
              </a:rPr>
              <a:t>Vendor No</a:t>
            </a:r>
          </a:p>
          <a:p>
            <a:r>
              <a:rPr lang="en-ZA" sz="1050" b="0" dirty="0">
                <a:solidFill>
                  <a:schemeClr val="accent1">
                    <a:lumMod val="75000"/>
                  </a:schemeClr>
                </a:solidFill>
                <a:effectLst/>
                <a:latin typeface="Consolas" panose="020B0609020204030204" pitchFamily="49" charset="0"/>
              </a:rPr>
              <a:t>     CONTEXT: string; </a:t>
            </a:r>
            <a:r>
              <a:rPr lang="en-ZA" sz="1050" b="1" i="1" u="sng" dirty="0">
                <a:effectLst/>
                <a:highlight>
                  <a:srgbClr val="FFFF00"/>
                </a:highlight>
                <a:latin typeface="Consolas" panose="020B0609020204030204" pitchFamily="49" charset="0"/>
              </a:rPr>
              <a:t>Unique Token</a:t>
            </a:r>
          </a:p>
          <a:p>
            <a:r>
              <a:rPr lang="en-ZA" sz="1050" b="0" dirty="0">
                <a:effectLst/>
                <a:latin typeface="Consolas" panose="020B0609020204030204" pitchFamily="49" charset="0"/>
              </a:rPr>
              <a:t>    </a:t>
            </a:r>
            <a:r>
              <a:rPr lang="en-ZA" sz="1050" b="0" dirty="0">
                <a:solidFill>
                  <a:schemeClr val="accent1">
                    <a:lumMod val="75000"/>
                  </a:schemeClr>
                </a:solidFill>
                <a:effectLst/>
                <a:latin typeface="Consolas" panose="020B0609020204030204" pitchFamily="49" charset="0"/>
              </a:rPr>
              <a:t> SUB_CONTEXT: string;</a:t>
            </a:r>
            <a:r>
              <a:rPr lang="en-ZA" sz="1050" b="0" dirty="0">
                <a:effectLst/>
                <a:latin typeface="Consolas" panose="020B0609020204030204" pitchFamily="49" charset="0"/>
              </a:rPr>
              <a:t> </a:t>
            </a:r>
            <a:r>
              <a:rPr lang="en-ZA" sz="1050" b="1" i="1" dirty="0">
                <a:effectLst/>
                <a:highlight>
                  <a:srgbClr val="FFFF00"/>
                </a:highlight>
                <a:latin typeface="Consolas" panose="020B0609020204030204" pitchFamily="49" charset="0"/>
              </a:rPr>
              <a:t>REFNO</a:t>
            </a:r>
          </a:p>
          <a:p>
            <a:r>
              <a:rPr lang="en-ZA" sz="1050" b="0" dirty="0">
                <a:effectLst/>
                <a:latin typeface="Consolas" panose="020B0609020204030204" pitchFamily="49" charset="0"/>
              </a:rPr>
              <a:t>     </a:t>
            </a:r>
            <a:r>
              <a:rPr lang="en-ZA" sz="1050" b="0" dirty="0">
                <a:solidFill>
                  <a:schemeClr val="accent1">
                    <a:lumMod val="75000"/>
                  </a:schemeClr>
                </a:solidFill>
                <a:effectLst/>
                <a:latin typeface="Consolas" panose="020B0609020204030204" pitchFamily="49" charset="0"/>
              </a:rPr>
              <a:t>CREATED: number;</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DATA: string; </a:t>
            </a:r>
            <a:r>
              <a:rPr lang="en-ZA" sz="1050" b="1" i="1" u="sng" dirty="0">
                <a:effectLst/>
                <a:highlight>
                  <a:srgbClr val="00FF00"/>
                </a:highlight>
                <a:latin typeface="Consolas" panose="020B0609020204030204" pitchFamily="49" charset="0"/>
              </a:rPr>
              <a:t>Control </a:t>
            </a:r>
            <a:r>
              <a:rPr lang="en-ZA" sz="1050" b="1" i="1" u="sng" dirty="0">
                <a:effectLst/>
                <a:highlight>
                  <a:srgbClr val="FF0000"/>
                </a:highlight>
                <a:latin typeface="Consolas" panose="020B0609020204030204" pitchFamily="49" charset="0"/>
              </a:rPr>
              <a:t>&amp; Dates</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DATA_TYPE: string; </a:t>
            </a:r>
            <a:r>
              <a:rPr lang="en-ZA" sz="1050" b="1" i="1" u="sng" dirty="0">
                <a:effectLst/>
                <a:highlight>
                  <a:srgbClr val="FFFF00"/>
                </a:highlight>
                <a:latin typeface="Consolas" panose="020B0609020204030204" pitchFamily="49" charset="0"/>
              </a:rPr>
              <a:t>Short Text Description</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MODIFIED: number;</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DATA_MD5: string;</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TAGS: string; </a:t>
            </a:r>
            <a:r>
              <a:rPr lang="en-ZA" sz="1050" b="1" i="1" dirty="0">
                <a:effectLst/>
                <a:highlight>
                  <a:srgbClr val="00FF00"/>
                </a:highlight>
                <a:latin typeface="Consolas" panose="020B0609020204030204" pitchFamily="49" charset="0"/>
              </a:rPr>
              <a:t>Response Long Text</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KEYS: string; </a:t>
            </a:r>
            <a:r>
              <a:rPr lang="en-ZA" sz="1050" b="1" i="1" u="sng" dirty="0">
                <a:effectLst/>
                <a:highlight>
                  <a:srgbClr val="FF0000"/>
                </a:highlight>
                <a:latin typeface="Consolas" panose="020B0609020204030204" pitchFamily="49" charset="0"/>
              </a:rPr>
              <a:t>Bid </a:t>
            </a:r>
            <a:r>
              <a:rPr lang="en-ZA" sz="1050" b="1" i="1" u="sng" dirty="0" err="1">
                <a:effectLst/>
                <a:highlight>
                  <a:srgbClr val="FF0000"/>
                </a:highlight>
                <a:latin typeface="Consolas" panose="020B0609020204030204" pitchFamily="49" charset="0"/>
              </a:rPr>
              <a:t>Items</a:t>
            </a:r>
            <a:r>
              <a:rPr lang="en-ZA" sz="1050" b="1" i="1" u="sng" dirty="0" err="1">
                <a:effectLst/>
                <a:highlight>
                  <a:srgbClr val="00FF00"/>
                </a:highlight>
                <a:latin typeface="Consolas" panose="020B0609020204030204" pitchFamily="49" charset="0"/>
              </a:rPr>
              <a:t>Response</a:t>
            </a:r>
            <a:endParaRPr lang="en-ZA" sz="1050" b="1" i="1" u="sng" dirty="0">
              <a:effectLst/>
              <a:highlight>
                <a:srgbClr val="00FF00"/>
              </a:highlight>
              <a:latin typeface="Consolas" panose="020B0609020204030204" pitchFamily="49" charset="0"/>
            </a:endParaRPr>
          </a:p>
          <a:p>
            <a:r>
              <a:rPr lang="en-ZA" sz="1050" b="0" dirty="0">
                <a:effectLst/>
                <a:latin typeface="Consolas" panose="020B0609020204030204" pitchFamily="49" charset="0"/>
              </a:rPr>
              <a:t>}</a:t>
            </a:r>
          </a:p>
        </p:txBody>
      </p:sp>
      <p:cxnSp>
        <p:nvCxnSpPr>
          <p:cNvPr id="8" name="Straight Arrow Connector 7">
            <a:extLst>
              <a:ext uri="{FF2B5EF4-FFF2-40B4-BE49-F238E27FC236}">
                <a16:creationId xmlns:a16="http://schemas.microsoft.com/office/drawing/2014/main" id="{56981F0B-725E-40F9-9897-D9649B1424A2}"/>
              </a:ext>
            </a:extLst>
          </p:cNvPr>
          <p:cNvCxnSpPr>
            <a:cxnSpLocks/>
          </p:cNvCxnSpPr>
          <p:nvPr/>
        </p:nvCxnSpPr>
        <p:spPr>
          <a:xfrm>
            <a:off x="2148842" y="1487382"/>
            <a:ext cx="36329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119BCB-A287-4875-9264-1B8586B042C9}"/>
              </a:ext>
            </a:extLst>
          </p:cNvPr>
          <p:cNvSpPr txBox="1"/>
          <p:nvPr/>
        </p:nvSpPr>
        <p:spPr>
          <a:xfrm>
            <a:off x="5506403" y="3958161"/>
            <a:ext cx="4607168" cy="2677656"/>
          </a:xfrm>
          <a:prstGeom prst="rect">
            <a:avLst/>
          </a:prstGeom>
          <a:solidFill>
            <a:schemeClr val="accent4">
              <a:lumMod val="40000"/>
              <a:lumOff val="60000"/>
            </a:schemeClr>
          </a:solidFill>
        </p:spPr>
        <p:txBody>
          <a:bodyPr wrap="square">
            <a:spAutoFit/>
          </a:bodyPr>
          <a:lstStyle/>
          <a:p>
            <a:r>
              <a:rPr lang="en-ZA" sz="1050" b="0" dirty="0">
                <a:effectLst/>
                <a:latin typeface="Consolas" panose="020B0609020204030204" pitchFamily="49" charset="0"/>
              </a:rPr>
              <a:t>export interface Tender  </a:t>
            </a:r>
          </a:p>
          <a:p>
            <a:r>
              <a:rPr lang="en-ZA" sz="1050" b="0" dirty="0">
                <a:effectLst/>
                <a:latin typeface="Consolas" panose="020B0609020204030204" pitchFamily="49" charset="0"/>
              </a:rPr>
              <a:t>  1 guid: </a:t>
            </a:r>
            <a:r>
              <a:rPr lang="en-ZA" sz="1050" b="1" i="1" u="sng" dirty="0">
                <a:effectLst/>
                <a:highlight>
                  <a:srgbClr val="FFFF00"/>
                </a:highlight>
                <a:latin typeface="Consolas" panose="020B0609020204030204" pitchFamily="49" charset="0"/>
              </a:rPr>
              <a:t>HEADER-GUID;</a:t>
            </a:r>
          </a:p>
          <a:p>
            <a:r>
              <a:rPr lang="en-ZA" sz="1050" b="0" dirty="0">
                <a:effectLst/>
                <a:latin typeface="Consolas" panose="020B0609020204030204" pitchFamily="49" charset="0"/>
              </a:rPr>
              <a:t>  2 email: </a:t>
            </a:r>
            <a:r>
              <a:rPr lang="en-ZA" sz="1050" b="1" i="1" u="sng" dirty="0">
                <a:highlight>
                  <a:srgbClr val="FFFF00"/>
                </a:highlight>
                <a:latin typeface="Consolas" panose="020B0609020204030204" pitchFamily="49" charset="0"/>
              </a:rPr>
              <a:t>BID-OBJ;</a:t>
            </a:r>
          </a:p>
          <a:p>
            <a:r>
              <a:rPr lang="en-ZA" sz="1050" b="0" dirty="0">
                <a:effectLst/>
                <a:latin typeface="Consolas" panose="020B0609020204030204" pitchFamily="49" charset="0"/>
              </a:rPr>
              <a:t>  3 </a:t>
            </a:r>
            <a:r>
              <a:rPr lang="en-ZA" sz="1050" b="0" dirty="0" err="1">
                <a:effectLst/>
                <a:latin typeface="Consolas" panose="020B0609020204030204" pitchFamily="49" charset="0"/>
              </a:rPr>
              <a:t>bidGuid</a:t>
            </a:r>
            <a:r>
              <a:rPr lang="en-ZA" sz="1050" b="0" dirty="0">
                <a:effectLst/>
                <a:latin typeface="Consolas" panose="020B0609020204030204" pitchFamily="49" charset="0"/>
              </a:rPr>
              <a:t>: </a:t>
            </a:r>
            <a:r>
              <a:rPr lang="en-ZA" sz="1050" b="1" i="1" u="sng" dirty="0">
                <a:highlight>
                  <a:srgbClr val="FFFF00"/>
                </a:highlight>
                <a:latin typeface="Consolas" panose="020B0609020204030204" pitchFamily="49" charset="0"/>
              </a:rPr>
              <a:t>BID-CONTEXT;</a:t>
            </a:r>
          </a:p>
          <a:p>
            <a:r>
              <a:rPr lang="en-ZA" sz="1050" b="0" dirty="0">
                <a:effectLst/>
                <a:latin typeface="Consolas" panose="020B0609020204030204" pitchFamily="49" charset="0"/>
              </a:rPr>
              <a:t>  4 </a:t>
            </a:r>
            <a:r>
              <a:rPr lang="en-ZA" sz="1050" b="0" dirty="0" err="1">
                <a:effectLst/>
                <a:latin typeface="Consolas" panose="020B0609020204030204" pitchFamily="49" charset="0"/>
              </a:rPr>
              <a:t>rfqNo</a:t>
            </a:r>
            <a:r>
              <a:rPr lang="en-ZA" sz="1050" b="0" dirty="0">
                <a:effectLst/>
                <a:latin typeface="Consolas" panose="020B0609020204030204" pitchFamily="49" charset="0"/>
              </a:rPr>
              <a:t>?: </a:t>
            </a:r>
            <a:r>
              <a:rPr lang="en-ZA" sz="1050" b="1" i="1" u="sng" dirty="0">
                <a:highlight>
                  <a:srgbClr val="FFFF00"/>
                </a:highlight>
                <a:latin typeface="Consolas" panose="020B0609020204030204" pitchFamily="49" charset="0"/>
              </a:rPr>
              <a:t>BID-SUB_CONTEXT;</a:t>
            </a:r>
          </a:p>
          <a:p>
            <a:r>
              <a:rPr lang="en-ZA" sz="1050" b="0" dirty="0">
                <a:effectLst/>
                <a:latin typeface="Consolas" panose="020B0609020204030204" pitchFamily="49" charset="0"/>
              </a:rPr>
              <a:t>  5 </a:t>
            </a:r>
            <a:r>
              <a:rPr lang="en-ZA" sz="1050" b="0" dirty="0" err="1">
                <a:effectLst/>
                <a:latin typeface="Consolas" panose="020B0609020204030204" pitchFamily="49" charset="0"/>
              </a:rPr>
              <a:t>refText</a:t>
            </a:r>
            <a:r>
              <a:rPr lang="en-ZA" sz="1050" b="0" dirty="0">
                <a:effectLst/>
                <a:latin typeface="Consolas" panose="020B0609020204030204" pitchFamily="49" charset="0"/>
              </a:rPr>
              <a:t>?: </a:t>
            </a:r>
            <a:r>
              <a:rPr lang="en-ZA" sz="1050" b="1" i="1" u="sng" dirty="0">
                <a:effectLst/>
                <a:highlight>
                  <a:srgbClr val="FFFF00"/>
                </a:highlight>
                <a:latin typeface="Consolas" panose="020B0609020204030204" pitchFamily="49" charset="0"/>
              </a:rPr>
              <a:t>BID-DATA_TYPE</a:t>
            </a:r>
            <a:r>
              <a:rPr lang="en-ZA" sz="1050" b="1" i="1" u="sng" dirty="0">
                <a:highlight>
                  <a:srgbClr val="FFFF00"/>
                </a:highlight>
                <a:latin typeface="Consolas" panose="020B0609020204030204" pitchFamily="49" charset="0"/>
              </a:rPr>
              <a:t>;</a:t>
            </a:r>
          </a:p>
          <a:p>
            <a:r>
              <a:rPr lang="en-ZA" sz="1050" b="0" dirty="0">
                <a:effectLst/>
                <a:latin typeface="Consolas" panose="020B0609020204030204" pitchFamily="49" charset="0"/>
              </a:rPr>
              <a:t>  6 </a:t>
            </a:r>
            <a:r>
              <a:rPr lang="en-ZA" sz="1050" b="0" dirty="0" err="1">
                <a:effectLst/>
                <a:latin typeface="Consolas" panose="020B0609020204030204" pitchFamily="49" charset="0"/>
              </a:rPr>
              <a:t>reqText</a:t>
            </a:r>
            <a:r>
              <a:rPr lang="en-ZA" sz="1050" b="0" dirty="0">
                <a:effectLst/>
                <a:latin typeface="Consolas" panose="020B0609020204030204" pitchFamily="49" charset="0"/>
              </a:rPr>
              <a:t>?: </a:t>
            </a:r>
            <a:r>
              <a:rPr lang="en-ZA" sz="1050" b="1" i="1" u="sng" dirty="0">
                <a:effectLst/>
                <a:highlight>
                  <a:srgbClr val="FFFF00"/>
                </a:highlight>
                <a:latin typeface="Consolas" panose="020B0609020204030204" pitchFamily="49" charset="0"/>
              </a:rPr>
              <a:t>HEADER_TEXT </a:t>
            </a:r>
            <a:r>
              <a:rPr lang="en-ZA" sz="1050" b="0" dirty="0">
                <a:effectLst/>
                <a:latin typeface="Consolas" panose="020B0609020204030204" pitchFamily="49" charset="0"/>
              </a:rPr>
              <a:t>;</a:t>
            </a:r>
          </a:p>
          <a:p>
            <a:r>
              <a:rPr lang="en-ZA" sz="1050" b="0" dirty="0">
                <a:effectLst/>
                <a:latin typeface="Consolas" panose="020B0609020204030204" pitchFamily="49" charset="0"/>
              </a:rPr>
              <a:t>  7 </a:t>
            </a:r>
            <a:r>
              <a:rPr lang="en-ZA" sz="1050" b="0" dirty="0" err="1">
                <a:effectLst/>
                <a:latin typeface="Consolas" panose="020B0609020204030204" pitchFamily="49" charset="0"/>
              </a:rPr>
              <a:t>cutoff</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 </a:t>
            </a:r>
            <a:r>
              <a:rPr lang="en-ZA" sz="1050" b="0" dirty="0">
                <a:effectLst/>
                <a:latin typeface="Consolas" panose="020B0609020204030204" pitchFamily="49" charset="0"/>
              </a:rPr>
              <a:t> ;</a:t>
            </a:r>
          </a:p>
          <a:p>
            <a:r>
              <a:rPr lang="en-ZA" sz="1050" b="0" dirty="0">
                <a:effectLst/>
                <a:latin typeface="Consolas" panose="020B0609020204030204" pitchFamily="49" charset="0"/>
              </a:rPr>
              <a:t>  8 </a:t>
            </a:r>
            <a:r>
              <a:rPr lang="en-ZA" sz="1050" b="0" dirty="0" err="1">
                <a:effectLst/>
                <a:latin typeface="Consolas" panose="020B0609020204030204" pitchFamily="49" charset="0"/>
              </a:rPr>
              <a:t>cutofftime</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a:t>
            </a:r>
            <a:r>
              <a:rPr lang="en-ZA" sz="1050" b="0" dirty="0">
                <a:effectLst/>
                <a:latin typeface="Consolas" panose="020B0609020204030204" pitchFamily="49" charset="0"/>
              </a:rPr>
              <a:t>;</a:t>
            </a:r>
          </a:p>
          <a:p>
            <a:r>
              <a:rPr lang="en-ZA" sz="1050" b="0" dirty="0">
                <a:effectLst/>
                <a:latin typeface="Consolas" panose="020B0609020204030204" pitchFamily="49" charset="0"/>
              </a:rPr>
              <a:t>  9 validity?: </a:t>
            </a:r>
            <a:r>
              <a:rPr lang="en-ZA" sz="1050" b="1" i="1" u="sng" dirty="0">
                <a:effectLst/>
                <a:highlight>
                  <a:srgbClr val="00FF00"/>
                </a:highlight>
                <a:latin typeface="Consolas" panose="020B0609020204030204" pitchFamily="49" charset="0"/>
              </a:rPr>
              <a:t>BID-DATA-&gt;</a:t>
            </a:r>
            <a:r>
              <a:rPr lang="en-ZA" sz="1050" b="0" dirty="0">
                <a:effectLst/>
                <a:highlight>
                  <a:srgbClr val="FF0000"/>
                </a:highlight>
                <a:latin typeface="Consolas" panose="020B0609020204030204" pitchFamily="49" charset="0"/>
              </a:rPr>
              <a:t>Control;</a:t>
            </a:r>
          </a:p>
          <a:p>
            <a:r>
              <a:rPr lang="en-ZA" sz="1050" b="0" dirty="0">
                <a:effectLst/>
                <a:latin typeface="Consolas" panose="020B0609020204030204" pitchFamily="49" charset="0"/>
              </a:rPr>
              <a:t>  10 </a:t>
            </a:r>
            <a:r>
              <a:rPr lang="en-ZA" sz="1050" b="0" dirty="0" err="1">
                <a:effectLst/>
                <a:latin typeface="Consolas" panose="020B0609020204030204" pitchFamily="49" charset="0"/>
              </a:rPr>
              <a:t>contactEmail</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a:t>
            </a:r>
            <a:r>
              <a:rPr lang="en-ZA" sz="1050" b="0" dirty="0">
                <a:effectLst/>
                <a:latin typeface="Consolas" panose="020B0609020204030204" pitchFamily="49" charset="0"/>
              </a:rPr>
              <a:t>;</a:t>
            </a:r>
          </a:p>
          <a:p>
            <a:r>
              <a:rPr lang="en-ZA" sz="1050" b="0" dirty="0">
                <a:effectLst/>
                <a:latin typeface="Consolas" panose="020B0609020204030204" pitchFamily="49" charset="0"/>
              </a:rPr>
              <a:t>  11 </a:t>
            </a:r>
            <a:r>
              <a:rPr lang="en-ZA" sz="1050" b="0" dirty="0" err="1">
                <a:effectLst/>
                <a:latin typeface="Consolas" panose="020B0609020204030204" pitchFamily="49" charset="0"/>
              </a:rPr>
              <a:t>contactTel</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a:t>
            </a:r>
            <a:r>
              <a:rPr lang="en-ZA" sz="1050" b="0" dirty="0">
                <a:effectLst/>
                <a:latin typeface="Consolas" panose="020B0609020204030204" pitchFamily="49" charset="0"/>
              </a:rPr>
              <a:t>;</a:t>
            </a:r>
          </a:p>
          <a:p>
            <a:r>
              <a:rPr lang="en-ZA" sz="1050" b="0" dirty="0">
                <a:effectLst/>
                <a:latin typeface="Consolas" panose="020B0609020204030204" pitchFamily="49" charset="0"/>
              </a:rPr>
              <a:t>  12 </a:t>
            </a:r>
            <a:r>
              <a:rPr lang="en-ZA" sz="1050" b="0" dirty="0" err="1">
                <a:effectLst/>
                <a:latin typeface="Consolas" panose="020B0609020204030204" pitchFamily="49" charset="0"/>
              </a:rPr>
              <a:t>contactName</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 </a:t>
            </a:r>
            <a:r>
              <a:rPr lang="en-ZA" sz="1050" b="0" dirty="0">
                <a:effectLst/>
                <a:latin typeface="Consolas" panose="020B0609020204030204" pitchFamily="49" charset="0"/>
              </a:rPr>
              <a:t>;</a:t>
            </a:r>
          </a:p>
          <a:p>
            <a:r>
              <a:rPr lang="en-ZA" sz="1050" b="0" dirty="0">
                <a:effectLst/>
                <a:latin typeface="Consolas" panose="020B0609020204030204" pitchFamily="49" charset="0"/>
              </a:rPr>
              <a:t>  13 </a:t>
            </a:r>
            <a:r>
              <a:rPr lang="en-ZA" sz="1050" b="0" dirty="0" err="1">
                <a:effectLst/>
                <a:latin typeface="Consolas" panose="020B0609020204030204" pitchFamily="49" charset="0"/>
              </a:rPr>
              <a:t>infoItems</a:t>
            </a:r>
            <a:r>
              <a:rPr lang="en-ZA" sz="1050" b="0" dirty="0">
                <a:effectLst/>
                <a:latin typeface="Consolas" panose="020B0609020204030204" pitchFamily="49" charset="0"/>
              </a:rPr>
              <a:t>?: </a:t>
            </a:r>
            <a:r>
              <a:rPr lang="en-ZA" sz="1050" b="1" i="1" u="sng" dirty="0">
                <a:effectLst/>
                <a:highlight>
                  <a:srgbClr val="FFFF00"/>
                </a:highlight>
                <a:latin typeface="Consolas" panose="020B0609020204030204" pitchFamily="49" charset="0"/>
              </a:rPr>
              <a:t>Header-KEYS</a:t>
            </a:r>
          </a:p>
          <a:p>
            <a:r>
              <a:rPr lang="en-ZA" sz="1050" b="0" dirty="0">
                <a:effectLst/>
                <a:latin typeface="Consolas" panose="020B0609020204030204" pitchFamily="49" charset="0"/>
              </a:rPr>
              <a:t>  14 bid?:       </a:t>
            </a:r>
            <a:r>
              <a:rPr lang="en-ZA" sz="1050" b="1" i="1" u="sng" dirty="0">
                <a:effectLst/>
                <a:highlight>
                  <a:srgbClr val="FFFF00"/>
                </a:highlight>
                <a:latin typeface="Consolas" panose="020B0609020204030204" pitchFamily="49" charset="0"/>
              </a:rPr>
              <a:t>BID-KEYS;</a:t>
            </a:r>
          </a:p>
          <a:p>
            <a:r>
              <a:rPr lang="en-ZA" sz="1050" b="0" dirty="0">
                <a:effectLst/>
                <a:latin typeface="Consolas" panose="020B0609020204030204" pitchFamily="49" charset="0"/>
              </a:rPr>
              <a:t>}</a:t>
            </a:r>
          </a:p>
        </p:txBody>
      </p:sp>
      <p:sp>
        <p:nvSpPr>
          <p:cNvPr id="11" name="TextBox 10">
            <a:extLst>
              <a:ext uri="{FF2B5EF4-FFF2-40B4-BE49-F238E27FC236}">
                <a16:creationId xmlns:a16="http://schemas.microsoft.com/office/drawing/2014/main" id="{50D9E4F7-39A6-4695-BAEB-797B10937915}"/>
              </a:ext>
            </a:extLst>
          </p:cNvPr>
          <p:cNvSpPr txBox="1"/>
          <p:nvPr/>
        </p:nvSpPr>
        <p:spPr>
          <a:xfrm>
            <a:off x="9554602" y="413383"/>
            <a:ext cx="2473276" cy="1546577"/>
          </a:xfrm>
          <a:prstGeom prst="rect">
            <a:avLst/>
          </a:prstGeom>
          <a:solidFill>
            <a:schemeClr val="bg2">
              <a:lumMod val="90000"/>
            </a:schemeClr>
          </a:solidFill>
          <a:ln>
            <a:solidFill>
              <a:srgbClr val="0070C0"/>
            </a:solidFill>
          </a:ln>
        </p:spPr>
        <p:txBody>
          <a:bodyPr wrap="square">
            <a:spAutoFit/>
          </a:bodyPr>
          <a:lstStyle/>
          <a:p>
            <a:r>
              <a:rPr lang="en-ZA" sz="1050" b="0" dirty="0">
                <a:effectLst/>
                <a:latin typeface="Consolas" panose="020B0609020204030204" pitchFamily="49" charset="0"/>
              </a:rPr>
              <a:t>export class BIDCONTROL{</a:t>
            </a:r>
          </a:p>
          <a:p>
            <a:r>
              <a:rPr lang="en-ZA" sz="1050" b="0" dirty="0">
                <a:effectLst/>
                <a:latin typeface="Consolas" panose="020B0609020204030204" pitchFamily="49" charset="0"/>
              </a:rPr>
              <a:t>     RELEASE_DATE: string;</a:t>
            </a:r>
          </a:p>
          <a:p>
            <a:r>
              <a:rPr lang="en-ZA" sz="1050" b="0" dirty="0">
                <a:effectLst/>
                <a:latin typeface="Consolas" panose="020B0609020204030204" pitchFamily="49" charset="0"/>
              </a:rPr>
              <a:t>     VIEWED_ON: string;</a:t>
            </a:r>
          </a:p>
          <a:p>
            <a:r>
              <a:rPr lang="en-ZA" sz="1050" b="0" dirty="0">
                <a:effectLst/>
                <a:latin typeface="Consolas" panose="020B0609020204030204" pitchFamily="49" charset="0"/>
              </a:rPr>
              <a:t>     RESPONDED_ON: string;  </a:t>
            </a:r>
          </a:p>
          <a:p>
            <a:r>
              <a:rPr lang="en-ZA" sz="1050" b="0" dirty="0">
                <a:effectLst/>
                <a:latin typeface="Consolas" panose="020B0609020204030204" pitchFamily="49" charset="0"/>
              </a:rPr>
              <a:t>     EMAIL_LINK: string;</a:t>
            </a:r>
          </a:p>
          <a:p>
            <a:r>
              <a:rPr lang="en-ZA" sz="1050" b="0" dirty="0">
                <a:effectLst/>
                <a:latin typeface="Consolas" panose="020B0609020204030204" pitchFamily="49" charset="0"/>
              </a:rPr>
              <a:t>     ADDEDBY: string; </a:t>
            </a:r>
            <a:endParaRPr lang="en-ZA" sz="1050" b="1" i="1" u="sng" dirty="0">
              <a:effectLst/>
              <a:highlight>
                <a:srgbClr val="FFFF00"/>
              </a:highlight>
              <a:latin typeface="Consolas" panose="020B0609020204030204" pitchFamily="49" charset="0"/>
            </a:endParaRPr>
          </a:p>
          <a:p>
            <a:r>
              <a:rPr lang="en-ZA" sz="1050" b="0" dirty="0">
                <a:effectLst/>
                <a:latin typeface="Consolas" panose="020B0609020204030204" pitchFamily="49" charset="0"/>
              </a:rPr>
              <a:t>     ADDEDON: string;</a:t>
            </a:r>
            <a:endParaRPr lang="en-ZA" sz="1050" b="1" i="1" dirty="0">
              <a:effectLst/>
              <a:highlight>
                <a:srgbClr val="FFFF00"/>
              </a:highlight>
              <a:latin typeface="Consolas" panose="020B0609020204030204" pitchFamily="49" charset="0"/>
            </a:endParaRPr>
          </a:p>
          <a:p>
            <a:r>
              <a:rPr lang="en-ZA" sz="1050" b="0" dirty="0">
                <a:effectLst/>
                <a:latin typeface="Consolas" panose="020B0609020204030204" pitchFamily="49" charset="0"/>
              </a:rPr>
              <a:t>     VALIDITY: number;</a:t>
            </a:r>
          </a:p>
          <a:p>
            <a:r>
              <a:rPr lang="en-ZA" sz="1050" b="0" dirty="0">
                <a:effectLst/>
                <a:latin typeface="Consolas" panose="020B0609020204030204" pitchFamily="49" charset="0"/>
              </a:rPr>
              <a:t>     ACCEPTANCE: string;}</a:t>
            </a:r>
          </a:p>
        </p:txBody>
      </p:sp>
      <p:cxnSp>
        <p:nvCxnSpPr>
          <p:cNvPr id="13" name="Straight Arrow Connector 12">
            <a:extLst>
              <a:ext uri="{FF2B5EF4-FFF2-40B4-BE49-F238E27FC236}">
                <a16:creationId xmlns:a16="http://schemas.microsoft.com/office/drawing/2014/main" id="{E47C2EC4-A462-4879-940D-EB7DEE8403D7}"/>
              </a:ext>
            </a:extLst>
          </p:cNvPr>
          <p:cNvCxnSpPr>
            <a:cxnSpLocks/>
          </p:cNvCxnSpPr>
          <p:nvPr/>
        </p:nvCxnSpPr>
        <p:spPr>
          <a:xfrm flipH="1">
            <a:off x="7888060" y="1237962"/>
            <a:ext cx="1666543" cy="1173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748CEE-EF5E-4F88-B49E-AE0CCC1653C8}"/>
              </a:ext>
            </a:extLst>
          </p:cNvPr>
          <p:cNvSpPr txBox="1"/>
          <p:nvPr/>
        </p:nvSpPr>
        <p:spPr>
          <a:xfrm>
            <a:off x="9523973" y="2912692"/>
            <a:ext cx="2473276" cy="1384995"/>
          </a:xfrm>
          <a:prstGeom prst="rect">
            <a:avLst/>
          </a:prstGeom>
          <a:solidFill>
            <a:schemeClr val="bg2">
              <a:lumMod val="90000"/>
            </a:schemeClr>
          </a:solidFill>
          <a:ln>
            <a:solidFill>
              <a:srgbClr val="0070C0"/>
            </a:solidFill>
          </a:ln>
        </p:spPr>
        <p:txBody>
          <a:bodyPr wrap="square">
            <a:spAutoFit/>
          </a:bodyPr>
          <a:lstStyle/>
          <a:p>
            <a:r>
              <a:rPr lang="en-ZA" sz="1050" b="0" dirty="0">
                <a:effectLst/>
                <a:latin typeface="Consolas" panose="020B0609020204030204" pitchFamily="49" charset="0"/>
              </a:rPr>
              <a:t>export interface </a:t>
            </a:r>
            <a:r>
              <a:rPr lang="en-ZA" sz="1050" b="0" dirty="0" err="1">
                <a:effectLst/>
                <a:latin typeface="Consolas" panose="020B0609020204030204" pitchFamily="49" charset="0"/>
              </a:rPr>
              <a:t>BidItem</a:t>
            </a:r>
            <a:r>
              <a:rPr lang="en-ZA" sz="1050" b="0" dirty="0">
                <a:effectLst/>
                <a:latin typeface="Consolas" panose="020B0609020204030204" pitchFamily="49" charset="0"/>
              </a:rPr>
              <a:t> {</a:t>
            </a:r>
          </a:p>
          <a:p>
            <a:r>
              <a:rPr lang="en-ZA" sz="1050" b="0" dirty="0">
                <a:effectLst/>
                <a:latin typeface="Consolas" panose="020B0609020204030204" pitchFamily="49" charset="0"/>
              </a:rPr>
              <a:t>     </a:t>
            </a:r>
            <a:r>
              <a:rPr lang="en-ZA" sz="1050" b="0" dirty="0" err="1">
                <a:effectLst/>
                <a:latin typeface="Consolas" panose="020B0609020204030204" pitchFamily="49" charset="0"/>
              </a:rPr>
              <a:t>itemno</a:t>
            </a:r>
            <a:r>
              <a:rPr lang="en-ZA" sz="1050" b="0" dirty="0">
                <a:effectLst/>
                <a:latin typeface="Consolas" panose="020B0609020204030204" pitchFamily="49" charset="0"/>
              </a:rPr>
              <a:t>: string;</a:t>
            </a:r>
          </a:p>
          <a:p>
            <a:r>
              <a:rPr lang="en-ZA" sz="1050" b="0" dirty="0">
                <a:effectLst/>
                <a:latin typeface="Consolas" panose="020B0609020204030204" pitchFamily="49" charset="0"/>
              </a:rPr>
              <a:t>     assumption?: string;</a:t>
            </a:r>
          </a:p>
          <a:p>
            <a:r>
              <a:rPr lang="en-ZA" sz="1050" b="0" dirty="0">
                <a:effectLst/>
                <a:latin typeface="Consolas" panose="020B0609020204030204" pitchFamily="49" charset="0"/>
              </a:rPr>
              <a:t>     </a:t>
            </a:r>
            <a:r>
              <a:rPr lang="en-ZA" sz="1050" b="0" dirty="0" err="1">
                <a:effectLst/>
                <a:latin typeface="Consolas" panose="020B0609020204030204" pitchFamily="49" charset="0"/>
              </a:rPr>
              <a:t>bidprice</a:t>
            </a:r>
            <a:r>
              <a:rPr lang="en-ZA" sz="1050" b="0" dirty="0">
                <a:effectLst/>
                <a:latin typeface="Consolas" panose="020B0609020204030204" pitchFamily="49" charset="0"/>
              </a:rPr>
              <a:t>?: number;</a:t>
            </a:r>
          </a:p>
          <a:p>
            <a:r>
              <a:rPr lang="en-ZA" sz="1050" b="0" dirty="0">
                <a:effectLst/>
                <a:latin typeface="Consolas" panose="020B0609020204030204" pitchFamily="49" charset="0"/>
              </a:rPr>
              <a:t>     </a:t>
            </a:r>
            <a:r>
              <a:rPr lang="en-ZA" sz="1050" b="0" dirty="0" err="1">
                <a:effectLst/>
                <a:latin typeface="Consolas" panose="020B0609020204030204" pitchFamily="49" charset="0"/>
              </a:rPr>
              <a:t>leadtime</a:t>
            </a:r>
            <a:r>
              <a:rPr lang="en-ZA" sz="1050" b="0" dirty="0">
                <a:effectLst/>
                <a:latin typeface="Consolas" panose="020B0609020204030204" pitchFamily="49" charset="0"/>
              </a:rPr>
              <a:t>?: string;</a:t>
            </a:r>
          </a:p>
          <a:p>
            <a:r>
              <a:rPr lang="en-ZA" sz="1050" b="0" dirty="0">
                <a:effectLst/>
                <a:latin typeface="Consolas" panose="020B0609020204030204" pitchFamily="49" charset="0"/>
              </a:rPr>
              <a:t>     validity?: string;</a:t>
            </a:r>
          </a:p>
          <a:p>
            <a:r>
              <a:rPr lang="en-ZA" sz="1050" b="0" dirty="0">
                <a:effectLst/>
                <a:latin typeface="Consolas" panose="020B0609020204030204" pitchFamily="49" charset="0"/>
              </a:rPr>
              <a:t>     </a:t>
            </a:r>
            <a:r>
              <a:rPr lang="en-ZA" sz="1050" b="0" dirty="0" err="1">
                <a:effectLst/>
                <a:latin typeface="Consolas" panose="020B0609020204030204" pitchFamily="49" charset="0"/>
              </a:rPr>
              <a:t>biddate</a:t>
            </a:r>
            <a:r>
              <a:rPr lang="en-ZA" sz="1050" b="0" dirty="0">
                <a:effectLst/>
                <a:latin typeface="Consolas" panose="020B0609020204030204" pitchFamily="49" charset="0"/>
              </a:rPr>
              <a:t>?: string;</a:t>
            </a:r>
          </a:p>
          <a:p>
            <a:r>
              <a:rPr lang="en-ZA" sz="1050" b="0" dirty="0">
                <a:effectLst/>
                <a:latin typeface="Consolas" panose="020B0609020204030204" pitchFamily="49" charset="0"/>
              </a:rPr>
              <a:t>  }</a:t>
            </a:r>
          </a:p>
        </p:txBody>
      </p:sp>
      <p:cxnSp>
        <p:nvCxnSpPr>
          <p:cNvPr id="17" name="Straight Arrow Connector 16">
            <a:extLst>
              <a:ext uri="{FF2B5EF4-FFF2-40B4-BE49-F238E27FC236}">
                <a16:creationId xmlns:a16="http://schemas.microsoft.com/office/drawing/2014/main" id="{BF61906D-7D2A-4C50-A377-00CE29F02B05}"/>
              </a:ext>
            </a:extLst>
          </p:cNvPr>
          <p:cNvCxnSpPr>
            <a:cxnSpLocks/>
          </p:cNvCxnSpPr>
          <p:nvPr/>
        </p:nvCxnSpPr>
        <p:spPr>
          <a:xfrm flipH="1" flipV="1">
            <a:off x="8159265" y="3179303"/>
            <a:ext cx="1364708" cy="574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7FCBF6-F050-4B4E-886E-A2686EA7C888}"/>
              </a:ext>
            </a:extLst>
          </p:cNvPr>
          <p:cNvSpPr txBox="1"/>
          <p:nvPr/>
        </p:nvSpPr>
        <p:spPr>
          <a:xfrm>
            <a:off x="194751" y="3949341"/>
            <a:ext cx="2371582" cy="1546577"/>
          </a:xfrm>
          <a:prstGeom prst="rect">
            <a:avLst/>
          </a:prstGeom>
          <a:solidFill>
            <a:schemeClr val="bg2">
              <a:lumMod val="90000"/>
            </a:schemeClr>
          </a:solidFill>
          <a:ln>
            <a:solidFill>
              <a:srgbClr val="0070C0"/>
            </a:solidFill>
          </a:ln>
        </p:spPr>
        <p:txBody>
          <a:bodyPr wrap="square">
            <a:spAutoFit/>
          </a:bodyPr>
          <a:lstStyle/>
          <a:p>
            <a:r>
              <a:rPr lang="en-ZA" sz="1050" b="0" dirty="0">
                <a:effectLst/>
                <a:latin typeface="Consolas" panose="020B0609020204030204" pitchFamily="49" charset="0"/>
              </a:rPr>
              <a:t>export class TENDERITEM {</a:t>
            </a:r>
          </a:p>
          <a:p>
            <a:r>
              <a:rPr lang="en-ZA" sz="1050" b="0" dirty="0">
                <a:effectLst/>
                <a:latin typeface="Consolas" panose="020B0609020204030204" pitchFamily="49" charset="0"/>
              </a:rPr>
              <a:t>     ITEMNO: string;</a:t>
            </a:r>
          </a:p>
          <a:p>
            <a:r>
              <a:rPr lang="en-ZA" sz="1050" b="0" dirty="0">
                <a:effectLst/>
                <a:latin typeface="Consolas" panose="020B0609020204030204" pitchFamily="49" charset="0"/>
              </a:rPr>
              <a:t>     MATERIAL: string;</a:t>
            </a:r>
          </a:p>
          <a:p>
            <a:r>
              <a:rPr lang="en-ZA" sz="1050" b="0" dirty="0">
                <a:effectLst/>
                <a:latin typeface="Consolas" panose="020B0609020204030204" pitchFamily="49" charset="0"/>
              </a:rPr>
              <a:t>     MTEXT: string;  </a:t>
            </a:r>
          </a:p>
          <a:p>
            <a:r>
              <a:rPr lang="en-ZA" sz="1050" b="0" dirty="0">
                <a:effectLst/>
                <a:latin typeface="Consolas" panose="020B0609020204030204" pitchFamily="49" charset="0"/>
              </a:rPr>
              <a:t>     QUANTITY: number;</a:t>
            </a:r>
          </a:p>
          <a:p>
            <a:r>
              <a:rPr lang="en-ZA" sz="1050" b="0" dirty="0">
                <a:effectLst/>
                <a:latin typeface="Consolas" panose="020B0609020204030204" pitchFamily="49" charset="0"/>
              </a:rPr>
              <a:t>     UOM: string; </a:t>
            </a:r>
            <a:endParaRPr lang="en-ZA" sz="1050" b="1" i="1" u="sng" dirty="0">
              <a:effectLst/>
              <a:highlight>
                <a:srgbClr val="FFFF00"/>
              </a:highlight>
              <a:latin typeface="Consolas" panose="020B0609020204030204" pitchFamily="49" charset="0"/>
            </a:endParaRPr>
          </a:p>
          <a:p>
            <a:r>
              <a:rPr lang="en-ZA" sz="1050" b="0" dirty="0">
                <a:effectLst/>
                <a:latin typeface="Consolas" panose="020B0609020204030204" pitchFamily="49" charset="0"/>
              </a:rPr>
              <a:t>     MLONGTEXT: string;</a:t>
            </a:r>
            <a:endParaRPr lang="en-ZA" sz="1050" b="1" i="1" dirty="0">
              <a:effectLst/>
              <a:highlight>
                <a:srgbClr val="FFFF00"/>
              </a:highlight>
              <a:latin typeface="Consolas" panose="020B0609020204030204" pitchFamily="49" charset="0"/>
            </a:endParaRPr>
          </a:p>
          <a:p>
            <a:r>
              <a:rPr lang="en-ZA" sz="1050" b="0" dirty="0">
                <a:effectLst/>
                <a:latin typeface="Consolas" panose="020B0609020204030204" pitchFamily="49" charset="0"/>
              </a:rPr>
              <a:t>     DELIVERYDATE: number;</a:t>
            </a:r>
          </a:p>
          <a:p>
            <a:r>
              <a:rPr lang="en-ZA" sz="1050" b="0" dirty="0">
                <a:effectLst/>
                <a:latin typeface="Consolas" panose="020B0609020204030204" pitchFamily="49" charset="0"/>
              </a:rPr>
              <a:t>     VALIDITY: string;}</a:t>
            </a:r>
          </a:p>
        </p:txBody>
      </p:sp>
      <p:cxnSp>
        <p:nvCxnSpPr>
          <p:cNvPr id="25" name="Straight Arrow Connector 24">
            <a:extLst>
              <a:ext uri="{FF2B5EF4-FFF2-40B4-BE49-F238E27FC236}">
                <a16:creationId xmlns:a16="http://schemas.microsoft.com/office/drawing/2014/main" id="{5F580B3C-73A1-4BB5-B47E-40BD6655B46F}"/>
              </a:ext>
            </a:extLst>
          </p:cNvPr>
          <p:cNvCxnSpPr>
            <a:cxnSpLocks/>
            <a:stCxn id="19" idx="0"/>
          </p:cNvCxnSpPr>
          <p:nvPr/>
        </p:nvCxnSpPr>
        <p:spPr>
          <a:xfrm flipV="1">
            <a:off x="1380542" y="3330699"/>
            <a:ext cx="1067236" cy="618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2C129D9-7F6C-41E7-A729-9C0F4E4DB6BB}"/>
              </a:ext>
            </a:extLst>
          </p:cNvPr>
          <p:cNvSpPr txBox="1"/>
          <p:nvPr/>
        </p:nvSpPr>
        <p:spPr>
          <a:xfrm>
            <a:off x="2898087" y="3958161"/>
            <a:ext cx="2608316" cy="2677656"/>
          </a:xfrm>
          <a:prstGeom prst="rect">
            <a:avLst/>
          </a:prstGeom>
          <a:solidFill>
            <a:schemeClr val="bg2">
              <a:lumMod val="90000"/>
            </a:schemeClr>
          </a:solidFill>
          <a:ln>
            <a:solidFill>
              <a:srgbClr val="0070C0"/>
            </a:solidFill>
          </a:ln>
        </p:spPr>
        <p:txBody>
          <a:bodyPr wrap="square">
            <a:spAutoFit/>
          </a:bodyPr>
          <a:lstStyle/>
          <a:p>
            <a:r>
              <a:rPr lang="en-ZA" sz="1050" b="0" dirty="0">
                <a:effectLst/>
                <a:latin typeface="Consolas" panose="020B0609020204030204" pitchFamily="49" charset="0"/>
              </a:rPr>
              <a:t>export class CONTROL_DATES {</a:t>
            </a:r>
          </a:p>
          <a:p>
            <a:r>
              <a:rPr lang="en-ZA" sz="1050" b="0" dirty="0">
                <a:effectLst/>
                <a:latin typeface="Consolas" panose="020B0609020204030204" pitchFamily="49" charset="0"/>
              </a:rPr>
              <a:t>  CREATED: string;</a:t>
            </a:r>
          </a:p>
          <a:p>
            <a:r>
              <a:rPr lang="en-ZA" sz="1050" b="0" dirty="0">
                <a:effectLst/>
                <a:latin typeface="Consolas" panose="020B0609020204030204" pitchFamily="49" charset="0"/>
              </a:rPr>
              <a:t>  STARTDATE: string;</a:t>
            </a:r>
          </a:p>
          <a:p>
            <a:r>
              <a:rPr lang="en-ZA" sz="1050" b="0" dirty="0">
                <a:effectLst/>
                <a:latin typeface="Consolas" panose="020B0609020204030204" pitchFamily="49" charset="0"/>
              </a:rPr>
              <a:t>  CUTOFFDATE: string;</a:t>
            </a:r>
          </a:p>
          <a:p>
            <a:r>
              <a:rPr lang="en-ZA" sz="1050" b="0" dirty="0">
                <a:effectLst/>
                <a:latin typeface="Consolas" panose="020B0609020204030204" pitchFamily="49" charset="0"/>
              </a:rPr>
              <a:t>  CUTOFFTIME: string;</a:t>
            </a:r>
          </a:p>
          <a:p>
            <a:r>
              <a:rPr lang="en-ZA" sz="1050" b="0" dirty="0">
                <a:effectLst/>
                <a:latin typeface="Consolas" panose="020B0609020204030204" pitchFamily="49" charset="0"/>
              </a:rPr>
              <a:t>  RELEASED: string;</a:t>
            </a:r>
          </a:p>
          <a:p>
            <a:r>
              <a:rPr lang="en-ZA" sz="1050" b="0" dirty="0">
                <a:effectLst/>
                <a:latin typeface="Consolas" panose="020B0609020204030204" pitchFamily="49" charset="0"/>
              </a:rPr>
              <a:t>  CREATEDBY: string;</a:t>
            </a:r>
          </a:p>
          <a:p>
            <a:r>
              <a:rPr lang="en-ZA" sz="1050" b="0" dirty="0">
                <a:effectLst/>
                <a:latin typeface="Consolas" panose="020B0609020204030204" pitchFamily="49" charset="0"/>
              </a:rPr>
              <a:t>  RELEASEDBY: string;</a:t>
            </a:r>
          </a:p>
          <a:p>
            <a:r>
              <a:rPr lang="en-ZA" sz="1050" b="0" dirty="0">
                <a:effectLst/>
                <a:latin typeface="Consolas" panose="020B0609020204030204" pitchFamily="49" charset="0"/>
              </a:rPr>
              <a:t>  CONTACTMAIL: string;</a:t>
            </a:r>
          </a:p>
          <a:p>
            <a:r>
              <a:rPr lang="en-ZA" sz="1050" b="0" dirty="0">
                <a:effectLst/>
                <a:latin typeface="Consolas" panose="020B0609020204030204" pitchFamily="49" charset="0"/>
              </a:rPr>
              <a:t>  CONTACTTEL: string;</a:t>
            </a:r>
          </a:p>
          <a:p>
            <a:r>
              <a:rPr lang="en-ZA" sz="1050" b="0" dirty="0">
                <a:effectLst/>
                <a:latin typeface="Consolas" panose="020B0609020204030204" pitchFamily="49" charset="0"/>
              </a:rPr>
              <a:t>  CONTACTNAME: string;</a:t>
            </a:r>
          </a:p>
          <a:p>
            <a:r>
              <a:rPr lang="en-ZA" sz="1050" b="0" dirty="0">
                <a:effectLst/>
                <a:latin typeface="Consolas" panose="020B0609020204030204" pitchFamily="49" charset="0"/>
              </a:rPr>
              <a:t>  DELIVERYDATE: string;</a:t>
            </a:r>
          </a:p>
          <a:p>
            <a:r>
              <a:rPr lang="en-ZA" sz="1050" b="0" dirty="0">
                <a:effectLst/>
                <a:latin typeface="Consolas" panose="020B0609020204030204" pitchFamily="49" charset="0"/>
              </a:rPr>
              <a:t>  CLOSED: string;</a:t>
            </a:r>
          </a:p>
          <a:p>
            <a:r>
              <a:rPr lang="en-ZA" sz="1050" b="0" dirty="0">
                <a:effectLst/>
                <a:latin typeface="Consolas" panose="020B0609020204030204" pitchFamily="49" charset="0"/>
              </a:rPr>
              <a:t>  CLOSEDBY: string;</a:t>
            </a:r>
          </a:p>
          <a:p>
            <a:r>
              <a:rPr lang="en-ZA" sz="1050" b="0" dirty="0">
                <a:effectLst/>
                <a:latin typeface="Consolas" panose="020B0609020204030204" pitchFamily="49" charset="0"/>
              </a:rPr>
              <a:t>  VALIDITY?: string ;</a:t>
            </a:r>
          </a:p>
          <a:p>
            <a:r>
              <a:rPr lang="en-ZA" sz="1050" b="0" dirty="0">
                <a:effectLst/>
                <a:latin typeface="Consolas" panose="020B0609020204030204" pitchFamily="49" charset="0"/>
              </a:rPr>
              <a:t>}</a:t>
            </a:r>
          </a:p>
        </p:txBody>
      </p:sp>
      <p:cxnSp>
        <p:nvCxnSpPr>
          <p:cNvPr id="28" name="Connector: Elbow 27">
            <a:extLst>
              <a:ext uri="{FF2B5EF4-FFF2-40B4-BE49-F238E27FC236}">
                <a16:creationId xmlns:a16="http://schemas.microsoft.com/office/drawing/2014/main" id="{0D683C59-6FBC-4843-BDA2-4F955EF61B71}"/>
              </a:ext>
            </a:extLst>
          </p:cNvPr>
          <p:cNvCxnSpPr>
            <a:cxnSpLocks/>
            <a:stCxn id="26" idx="0"/>
          </p:cNvCxnSpPr>
          <p:nvPr/>
        </p:nvCxnSpPr>
        <p:spPr>
          <a:xfrm rot="16200000" flipV="1">
            <a:off x="2844398" y="2600314"/>
            <a:ext cx="1546577" cy="1169118"/>
          </a:xfrm>
          <a:prstGeom prst="bentConnector3">
            <a:avLst>
              <a:gd name="adj1" fmla="val 99119"/>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825B474-42EF-49B0-8220-E66F8D3B5A47}"/>
              </a:ext>
            </a:extLst>
          </p:cNvPr>
          <p:cNvSpPr txBox="1"/>
          <p:nvPr/>
        </p:nvSpPr>
        <p:spPr>
          <a:xfrm>
            <a:off x="1380542" y="703387"/>
            <a:ext cx="2821703" cy="307777"/>
          </a:xfrm>
          <a:prstGeom prst="rect">
            <a:avLst/>
          </a:prstGeom>
          <a:noFill/>
        </p:spPr>
        <p:txBody>
          <a:bodyPr wrap="square" rtlCol="0">
            <a:spAutoFit/>
          </a:bodyPr>
          <a:lstStyle/>
          <a:p>
            <a:r>
              <a:rPr lang="en-ZA" sz="1400" b="1" u="sng" dirty="0">
                <a:solidFill>
                  <a:srgbClr val="FF0000"/>
                </a:solidFill>
              </a:rPr>
              <a:t>ZRFC_OBJ  </a:t>
            </a:r>
            <a:r>
              <a:rPr lang="en-ZA" sz="1400" b="1" u="sng" dirty="0" err="1">
                <a:solidFill>
                  <a:srgbClr val="FF0000"/>
                </a:solidFill>
              </a:rPr>
              <a:t>Headerline</a:t>
            </a:r>
            <a:r>
              <a:rPr lang="en-ZA" sz="1400" b="1" u="sng" dirty="0">
                <a:solidFill>
                  <a:srgbClr val="FF0000"/>
                </a:solidFill>
              </a:rPr>
              <a:t>(Tender)</a:t>
            </a:r>
          </a:p>
        </p:txBody>
      </p:sp>
      <p:sp>
        <p:nvSpPr>
          <p:cNvPr id="34" name="TextBox 33">
            <a:extLst>
              <a:ext uri="{FF2B5EF4-FFF2-40B4-BE49-F238E27FC236}">
                <a16:creationId xmlns:a16="http://schemas.microsoft.com/office/drawing/2014/main" id="{AE875033-4EF2-4D4E-86FA-63CE883F17D2}"/>
              </a:ext>
            </a:extLst>
          </p:cNvPr>
          <p:cNvSpPr txBox="1"/>
          <p:nvPr/>
        </p:nvSpPr>
        <p:spPr>
          <a:xfrm>
            <a:off x="6026549" y="701040"/>
            <a:ext cx="2473275" cy="307777"/>
          </a:xfrm>
          <a:prstGeom prst="rect">
            <a:avLst/>
          </a:prstGeom>
          <a:noFill/>
        </p:spPr>
        <p:txBody>
          <a:bodyPr wrap="square" rtlCol="0">
            <a:spAutoFit/>
          </a:bodyPr>
          <a:lstStyle/>
          <a:p>
            <a:r>
              <a:rPr lang="en-ZA" sz="1400" b="1" u="sng" dirty="0">
                <a:solidFill>
                  <a:srgbClr val="FF0000"/>
                </a:solidFill>
              </a:rPr>
              <a:t>ZRFC_OBJ </a:t>
            </a:r>
            <a:r>
              <a:rPr lang="en-ZA" sz="1400" b="1" u="sng" dirty="0" err="1">
                <a:solidFill>
                  <a:srgbClr val="FF0000"/>
                </a:solidFill>
              </a:rPr>
              <a:t>Vendorline</a:t>
            </a:r>
            <a:r>
              <a:rPr lang="en-ZA" sz="1400" b="1" u="sng" dirty="0">
                <a:solidFill>
                  <a:srgbClr val="FF0000"/>
                </a:solidFill>
              </a:rPr>
              <a:t>(Bid)</a:t>
            </a:r>
          </a:p>
        </p:txBody>
      </p:sp>
      <p:sp>
        <p:nvSpPr>
          <p:cNvPr id="38" name="TextBox 37">
            <a:extLst>
              <a:ext uri="{FF2B5EF4-FFF2-40B4-BE49-F238E27FC236}">
                <a16:creationId xmlns:a16="http://schemas.microsoft.com/office/drawing/2014/main" id="{99B46F79-AE59-4EAC-8D21-8D1C09CE2667}"/>
              </a:ext>
            </a:extLst>
          </p:cNvPr>
          <p:cNvSpPr txBox="1"/>
          <p:nvPr/>
        </p:nvSpPr>
        <p:spPr>
          <a:xfrm>
            <a:off x="6971094" y="3713479"/>
            <a:ext cx="1338401" cy="276999"/>
          </a:xfrm>
          <a:prstGeom prst="rect">
            <a:avLst/>
          </a:prstGeom>
          <a:noFill/>
        </p:spPr>
        <p:txBody>
          <a:bodyPr wrap="square" rtlCol="0">
            <a:spAutoFit/>
          </a:bodyPr>
          <a:lstStyle/>
          <a:p>
            <a:r>
              <a:rPr lang="en-ZA" sz="1200" b="1" i="1" u="sng" dirty="0"/>
              <a:t>On WEB-Only</a:t>
            </a:r>
          </a:p>
        </p:txBody>
      </p:sp>
      <p:sp>
        <p:nvSpPr>
          <p:cNvPr id="46" name="TextBox 45">
            <a:extLst>
              <a:ext uri="{FF2B5EF4-FFF2-40B4-BE49-F238E27FC236}">
                <a16:creationId xmlns:a16="http://schemas.microsoft.com/office/drawing/2014/main" id="{400F08F1-7AC5-4BC6-AF9C-A5BE3D27614F}"/>
              </a:ext>
            </a:extLst>
          </p:cNvPr>
          <p:cNvSpPr txBox="1"/>
          <p:nvPr/>
        </p:nvSpPr>
        <p:spPr>
          <a:xfrm>
            <a:off x="10251211" y="166580"/>
            <a:ext cx="1338401" cy="276999"/>
          </a:xfrm>
          <a:prstGeom prst="rect">
            <a:avLst/>
          </a:prstGeom>
          <a:noFill/>
        </p:spPr>
        <p:txBody>
          <a:bodyPr wrap="square" rtlCol="0">
            <a:spAutoFit/>
          </a:bodyPr>
          <a:lstStyle/>
          <a:p>
            <a:r>
              <a:rPr lang="en-ZA" sz="1200" b="1" i="1" u="sng" dirty="0">
                <a:solidFill>
                  <a:srgbClr val="FF0000"/>
                </a:solidFill>
              </a:rPr>
              <a:t>ZIO_RFQUOTE</a:t>
            </a:r>
          </a:p>
        </p:txBody>
      </p:sp>
      <p:sp>
        <p:nvSpPr>
          <p:cNvPr id="47" name="TextBox 46">
            <a:extLst>
              <a:ext uri="{FF2B5EF4-FFF2-40B4-BE49-F238E27FC236}">
                <a16:creationId xmlns:a16="http://schemas.microsoft.com/office/drawing/2014/main" id="{AF270DE9-B424-47A5-A3CD-03FA07959149}"/>
              </a:ext>
            </a:extLst>
          </p:cNvPr>
          <p:cNvSpPr txBox="1"/>
          <p:nvPr/>
        </p:nvSpPr>
        <p:spPr>
          <a:xfrm>
            <a:off x="2948485" y="3751458"/>
            <a:ext cx="1338401" cy="276999"/>
          </a:xfrm>
          <a:prstGeom prst="rect">
            <a:avLst/>
          </a:prstGeom>
          <a:noFill/>
        </p:spPr>
        <p:txBody>
          <a:bodyPr wrap="square" rtlCol="0">
            <a:spAutoFit/>
          </a:bodyPr>
          <a:lstStyle/>
          <a:p>
            <a:r>
              <a:rPr lang="en-ZA" sz="1200" b="1" i="1" u="sng" dirty="0">
                <a:solidFill>
                  <a:srgbClr val="FF0000"/>
                </a:solidFill>
              </a:rPr>
              <a:t>ZRFQ_CONTROL</a:t>
            </a:r>
          </a:p>
        </p:txBody>
      </p:sp>
      <p:sp>
        <p:nvSpPr>
          <p:cNvPr id="48" name="TextBox 47">
            <a:extLst>
              <a:ext uri="{FF2B5EF4-FFF2-40B4-BE49-F238E27FC236}">
                <a16:creationId xmlns:a16="http://schemas.microsoft.com/office/drawing/2014/main" id="{4C09E269-8808-4EEF-B6E6-D7EF855B6D9F}"/>
              </a:ext>
            </a:extLst>
          </p:cNvPr>
          <p:cNvSpPr txBox="1"/>
          <p:nvPr/>
        </p:nvSpPr>
        <p:spPr>
          <a:xfrm>
            <a:off x="92519" y="3704508"/>
            <a:ext cx="1985910" cy="276999"/>
          </a:xfrm>
          <a:prstGeom prst="rect">
            <a:avLst/>
          </a:prstGeom>
          <a:noFill/>
        </p:spPr>
        <p:txBody>
          <a:bodyPr wrap="square" rtlCol="0">
            <a:spAutoFit/>
          </a:bodyPr>
          <a:lstStyle/>
          <a:p>
            <a:r>
              <a:rPr lang="en-ZA" sz="1200" b="1" i="1" u="sng" dirty="0">
                <a:solidFill>
                  <a:srgbClr val="FF0000"/>
                </a:solidFill>
              </a:rPr>
              <a:t>ZWEB_TENDER_ITEM</a:t>
            </a:r>
          </a:p>
        </p:txBody>
      </p:sp>
      <p:sp>
        <p:nvSpPr>
          <p:cNvPr id="49" name="TextBox 48">
            <a:extLst>
              <a:ext uri="{FF2B5EF4-FFF2-40B4-BE49-F238E27FC236}">
                <a16:creationId xmlns:a16="http://schemas.microsoft.com/office/drawing/2014/main" id="{BBF35A58-46CF-4FCB-B5AC-B64E11F54BF8}"/>
              </a:ext>
            </a:extLst>
          </p:cNvPr>
          <p:cNvSpPr txBox="1"/>
          <p:nvPr/>
        </p:nvSpPr>
        <p:spPr>
          <a:xfrm>
            <a:off x="9692619" y="2713526"/>
            <a:ext cx="1985910" cy="276999"/>
          </a:xfrm>
          <a:prstGeom prst="rect">
            <a:avLst/>
          </a:prstGeom>
          <a:noFill/>
        </p:spPr>
        <p:txBody>
          <a:bodyPr wrap="square" rtlCol="0">
            <a:spAutoFit/>
          </a:bodyPr>
          <a:lstStyle/>
          <a:p>
            <a:r>
              <a:rPr lang="en-ZA" sz="1200" b="1" i="1" u="sng" dirty="0">
                <a:solidFill>
                  <a:srgbClr val="FF0000"/>
                </a:solidFill>
              </a:rPr>
              <a:t>ZWEB_BID_ITEM</a:t>
            </a:r>
          </a:p>
        </p:txBody>
      </p:sp>
      <p:sp>
        <p:nvSpPr>
          <p:cNvPr id="50" name="Rectangle: Rounded Corners 49">
            <a:extLst>
              <a:ext uri="{FF2B5EF4-FFF2-40B4-BE49-F238E27FC236}">
                <a16:creationId xmlns:a16="http://schemas.microsoft.com/office/drawing/2014/main" id="{DAE2A16D-C884-4E93-8023-D17FB4872B6F}"/>
              </a:ext>
            </a:extLst>
          </p:cNvPr>
          <p:cNvSpPr/>
          <p:nvPr/>
        </p:nvSpPr>
        <p:spPr>
          <a:xfrm>
            <a:off x="7888060" y="6175717"/>
            <a:ext cx="1338401" cy="46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Merge?</a:t>
            </a:r>
          </a:p>
        </p:txBody>
      </p:sp>
    </p:spTree>
    <p:extLst>
      <p:ext uri="{BB962C8B-B14F-4D97-AF65-F5344CB8AC3E}">
        <p14:creationId xmlns:p14="http://schemas.microsoft.com/office/powerpoint/2010/main" val="293324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77C9-0D23-4A85-A341-88F7A2794FC4}"/>
              </a:ext>
            </a:extLst>
          </p:cNvPr>
          <p:cNvSpPr>
            <a:spLocks noGrp="1"/>
          </p:cNvSpPr>
          <p:nvPr>
            <p:ph type="title"/>
          </p:nvPr>
        </p:nvSpPr>
        <p:spPr>
          <a:xfrm>
            <a:off x="3007562" y="63870"/>
            <a:ext cx="5492262" cy="426149"/>
          </a:xfrm>
          <a:solidFill>
            <a:schemeClr val="accent6">
              <a:lumMod val="60000"/>
              <a:lumOff val="40000"/>
            </a:schemeClr>
          </a:solidFill>
        </p:spPr>
        <p:txBody>
          <a:bodyPr>
            <a:noAutofit/>
          </a:bodyPr>
          <a:lstStyle/>
          <a:p>
            <a:pPr algn="ctr"/>
            <a:r>
              <a:rPr lang="en-ZA" sz="1800" b="1" u="sng" dirty="0">
                <a:effectLst>
                  <a:outerShdw blurRad="38100" dist="38100" dir="2700000" algn="tl">
                    <a:srgbClr val="000000">
                      <a:alpha val="43137"/>
                    </a:srgbClr>
                  </a:outerShdw>
                </a:effectLst>
              </a:rPr>
              <a:t>Data Structure of RFQ Solution</a:t>
            </a:r>
          </a:p>
        </p:txBody>
      </p:sp>
      <p:sp>
        <p:nvSpPr>
          <p:cNvPr id="5" name="TextBox 4">
            <a:extLst>
              <a:ext uri="{FF2B5EF4-FFF2-40B4-BE49-F238E27FC236}">
                <a16:creationId xmlns:a16="http://schemas.microsoft.com/office/drawing/2014/main" id="{8FA8E8B2-824F-4D6D-8B01-83CF981BF34F}"/>
              </a:ext>
            </a:extLst>
          </p:cNvPr>
          <p:cNvSpPr txBox="1"/>
          <p:nvPr/>
        </p:nvSpPr>
        <p:spPr>
          <a:xfrm>
            <a:off x="513471" y="988543"/>
            <a:ext cx="3182875" cy="2169825"/>
          </a:xfrm>
          <a:prstGeom prst="rect">
            <a:avLst/>
          </a:prstGeom>
          <a:solidFill>
            <a:schemeClr val="accent3">
              <a:lumMod val="20000"/>
              <a:lumOff val="80000"/>
            </a:schemeClr>
          </a:solidFill>
          <a:ln>
            <a:solidFill>
              <a:schemeClr val="accent1"/>
            </a:solidFill>
          </a:ln>
        </p:spPr>
        <p:txBody>
          <a:bodyPr wrap="square">
            <a:spAutoFit/>
          </a:bodyPr>
          <a:lstStyle/>
          <a:p>
            <a:r>
              <a:rPr lang="en-ZA" sz="900" b="0" dirty="0">
                <a:effectLst/>
                <a:latin typeface="Consolas" panose="020B0609020204030204" pitchFamily="49" charset="0"/>
              </a:rPr>
              <a:t>export class </a:t>
            </a:r>
            <a:r>
              <a:rPr lang="en-ZA" sz="900" b="0" dirty="0" err="1">
                <a:effectLst/>
                <a:latin typeface="Consolas" panose="020B0609020204030204" pitchFamily="49" charset="0"/>
              </a:rPr>
              <a:t>RfcObj</a:t>
            </a:r>
            <a:r>
              <a:rPr lang="en-ZA" sz="900" b="0" dirty="0">
                <a:effectLst/>
                <a:latin typeface="Consolas" panose="020B0609020204030204" pitchFamily="49" charset="0"/>
              </a:rPr>
              <a:t> {</a:t>
            </a:r>
          </a:p>
          <a:p>
            <a:r>
              <a:rPr lang="en-ZA" sz="900" b="0" dirty="0">
                <a:effectLst/>
                <a:latin typeface="Consolas" panose="020B0609020204030204" pitchFamily="49" charset="0"/>
              </a:rPr>
              <a:t>     MANDT: string;</a:t>
            </a:r>
          </a:p>
          <a:p>
            <a:r>
              <a:rPr lang="en-ZA" sz="900" b="0" dirty="0">
                <a:effectLst/>
                <a:latin typeface="Consolas" panose="020B0609020204030204" pitchFamily="49" charset="0"/>
              </a:rPr>
              <a:t>     GUID: string;</a:t>
            </a:r>
          </a:p>
          <a:p>
            <a:r>
              <a:rPr lang="en-ZA" sz="900" b="0" dirty="0">
                <a:effectLst/>
                <a:latin typeface="Consolas" panose="020B0609020204030204" pitchFamily="49" charset="0"/>
              </a:rPr>
              <a:t>     OBJ: string; </a:t>
            </a:r>
            <a:r>
              <a:rPr lang="en-ZA" sz="900" b="1" i="1" dirty="0">
                <a:effectLst/>
                <a:highlight>
                  <a:srgbClr val="FFFF00"/>
                </a:highlight>
                <a:latin typeface="Consolas" panose="020B0609020204030204" pitchFamily="49" charset="0"/>
              </a:rPr>
              <a:t>SUBMI or REFNO</a:t>
            </a:r>
          </a:p>
          <a:p>
            <a:r>
              <a:rPr lang="en-ZA" sz="900" b="0" dirty="0">
                <a:effectLst/>
                <a:latin typeface="Consolas" panose="020B0609020204030204" pitchFamily="49" charset="0"/>
              </a:rPr>
              <a:t>     OBJ_TYPE: string; </a:t>
            </a:r>
            <a:r>
              <a:rPr lang="en-ZA" sz="900" b="1" i="1" dirty="0">
                <a:effectLst/>
                <a:highlight>
                  <a:srgbClr val="FFFF00"/>
                </a:highlight>
                <a:latin typeface="Consolas" panose="020B0609020204030204" pitchFamily="49" charset="0"/>
              </a:rPr>
              <a:t>RFQUOTE</a:t>
            </a:r>
          </a:p>
          <a:p>
            <a:r>
              <a:rPr lang="en-ZA" sz="900" b="0" dirty="0">
                <a:effectLst/>
                <a:latin typeface="Consolas" panose="020B0609020204030204" pitchFamily="49" charset="0"/>
              </a:rPr>
              <a:t>     CONTEXT: string; </a:t>
            </a:r>
            <a:r>
              <a:rPr lang="en-ZA" sz="900" b="1" i="1" dirty="0">
                <a:effectLst/>
                <a:highlight>
                  <a:srgbClr val="FFFF00"/>
                </a:highlight>
                <a:latin typeface="Consolas" panose="020B0609020204030204" pitchFamily="49" charset="0"/>
              </a:rPr>
              <a:t>Short Text Description</a:t>
            </a:r>
          </a:p>
          <a:p>
            <a:r>
              <a:rPr lang="en-ZA" sz="900" b="0" dirty="0">
                <a:effectLst/>
                <a:latin typeface="Consolas" panose="020B0609020204030204" pitchFamily="49" charset="0"/>
              </a:rPr>
              <a:t>     SUB_CONTEXT: string; </a:t>
            </a:r>
            <a:r>
              <a:rPr lang="en-ZA" sz="900" b="1" i="1" dirty="0">
                <a:effectLst/>
                <a:highlight>
                  <a:srgbClr val="FFFF00"/>
                </a:highlight>
                <a:latin typeface="Consolas" panose="020B0609020204030204" pitchFamily="49" charset="0"/>
              </a:rPr>
              <a:t>Object type e.g. RFQ</a:t>
            </a:r>
          </a:p>
          <a:p>
            <a:r>
              <a:rPr lang="en-ZA" sz="900" b="0" dirty="0">
                <a:effectLst/>
                <a:latin typeface="Consolas" panose="020B0609020204030204" pitchFamily="49" charset="0"/>
              </a:rPr>
              <a:t>     CREATED: number;</a:t>
            </a:r>
          </a:p>
          <a:p>
            <a:r>
              <a:rPr lang="en-ZA" sz="900" b="0" dirty="0">
                <a:effectLst/>
                <a:latin typeface="Consolas" panose="020B0609020204030204" pitchFamily="49" charset="0"/>
              </a:rPr>
              <a:t>     DATA: string;  </a:t>
            </a:r>
            <a:r>
              <a:rPr lang="en-ZA" sz="900" b="1" i="1" u="sng" dirty="0">
                <a:effectLst/>
                <a:highlight>
                  <a:srgbClr val="FF0000"/>
                </a:highlight>
                <a:latin typeface="Consolas" panose="020B0609020204030204" pitchFamily="49" charset="0"/>
              </a:rPr>
              <a:t>Control Dates</a:t>
            </a:r>
          </a:p>
          <a:p>
            <a:r>
              <a:rPr lang="en-ZA" sz="900" b="0" dirty="0">
                <a:effectLst/>
                <a:latin typeface="Consolas" panose="020B0609020204030204" pitchFamily="49" charset="0"/>
              </a:rPr>
              <a:t>     DATA_TYPE: string; </a:t>
            </a:r>
            <a:r>
              <a:rPr lang="en-ZA" sz="900" b="1" i="1" dirty="0">
                <a:effectLst/>
                <a:highlight>
                  <a:srgbClr val="FFFF00"/>
                </a:highlight>
                <a:latin typeface="Consolas" panose="020B0609020204030204" pitchFamily="49" charset="0"/>
              </a:rPr>
              <a:t>STATUS</a:t>
            </a:r>
          </a:p>
          <a:p>
            <a:r>
              <a:rPr lang="en-ZA" sz="900" b="0" dirty="0">
                <a:effectLst/>
                <a:latin typeface="Consolas" panose="020B0609020204030204" pitchFamily="49" charset="0"/>
              </a:rPr>
              <a:t>     MODIFIED: number;</a:t>
            </a:r>
          </a:p>
          <a:p>
            <a:r>
              <a:rPr lang="en-ZA" sz="900" b="0" dirty="0">
                <a:effectLst/>
                <a:latin typeface="Consolas" panose="020B0609020204030204" pitchFamily="49" charset="0"/>
              </a:rPr>
              <a:t>     DATA_MD5: string;</a:t>
            </a:r>
          </a:p>
          <a:p>
            <a:r>
              <a:rPr lang="en-ZA" sz="900" b="0" dirty="0">
                <a:effectLst/>
                <a:latin typeface="Consolas" panose="020B0609020204030204" pitchFamily="49" charset="0"/>
              </a:rPr>
              <a:t>     TAGS: string; </a:t>
            </a:r>
            <a:r>
              <a:rPr lang="en-ZA" sz="900" b="1" i="1" dirty="0">
                <a:effectLst/>
                <a:highlight>
                  <a:srgbClr val="FFFF00"/>
                </a:highlight>
                <a:latin typeface="Consolas" panose="020B0609020204030204" pitchFamily="49" charset="0"/>
              </a:rPr>
              <a:t>Request Long text</a:t>
            </a:r>
          </a:p>
          <a:p>
            <a:r>
              <a:rPr lang="en-ZA" sz="900" b="0" dirty="0">
                <a:effectLst/>
                <a:latin typeface="Consolas" panose="020B0609020204030204" pitchFamily="49" charset="0"/>
              </a:rPr>
              <a:t>     KEYS: string; </a:t>
            </a:r>
            <a:r>
              <a:rPr lang="en-ZA" sz="900" b="1" i="1" u="sng" dirty="0">
                <a:effectLst/>
                <a:highlight>
                  <a:srgbClr val="FF0000"/>
                </a:highlight>
                <a:latin typeface="Consolas" panose="020B0609020204030204" pitchFamily="49" charset="0"/>
              </a:rPr>
              <a:t>Tender ITEMS</a:t>
            </a:r>
          </a:p>
          <a:p>
            <a:r>
              <a:rPr lang="en-ZA" sz="900" b="0" dirty="0">
                <a:effectLst/>
                <a:latin typeface="Consolas" panose="020B0609020204030204" pitchFamily="49" charset="0"/>
              </a:rPr>
              <a:t>}</a:t>
            </a:r>
          </a:p>
        </p:txBody>
      </p:sp>
      <p:sp>
        <p:nvSpPr>
          <p:cNvPr id="6" name="TextBox 5">
            <a:extLst>
              <a:ext uri="{FF2B5EF4-FFF2-40B4-BE49-F238E27FC236}">
                <a16:creationId xmlns:a16="http://schemas.microsoft.com/office/drawing/2014/main" id="{199BF007-1DE9-4864-9300-2E24194FA284}"/>
              </a:ext>
            </a:extLst>
          </p:cNvPr>
          <p:cNvSpPr txBox="1"/>
          <p:nvPr/>
        </p:nvSpPr>
        <p:spPr>
          <a:xfrm>
            <a:off x="5414785" y="929723"/>
            <a:ext cx="2702064" cy="2169825"/>
          </a:xfrm>
          <a:prstGeom prst="rect">
            <a:avLst/>
          </a:prstGeom>
          <a:solidFill>
            <a:schemeClr val="bg2"/>
          </a:solidFill>
          <a:ln>
            <a:solidFill>
              <a:srgbClr val="0070C0"/>
            </a:solidFill>
          </a:ln>
        </p:spPr>
        <p:txBody>
          <a:bodyPr wrap="square">
            <a:spAutoFit/>
          </a:bodyPr>
          <a:lstStyle/>
          <a:p>
            <a:r>
              <a:rPr lang="en-ZA" sz="900" b="0" dirty="0">
                <a:solidFill>
                  <a:schemeClr val="accent1">
                    <a:lumMod val="75000"/>
                  </a:schemeClr>
                </a:solidFill>
                <a:effectLst/>
                <a:latin typeface="Consolas" panose="020B0609020204030204" pitchFamily="49" charset="0"/>
              </a:rPr>
              <a:t>export class </a:t>
            </a:r>
            <a:r>
              <a:rPr lang="en-ZA" sz="900" b="0" dirty="0" err="1">
                <a:solidFill>
                  <a:schemeClr val="accent1">
                    <a:lumMod val="75000"/>
                  </a:schemeClr>
                </a:solidFill>
                <a:effectLst/>
                <a:latin typeface="Consolas" panose="020B0609020204030204" pitchFamily="49" charset="0"/>
              </a:rPr>
              <a:t>RfcObj</a:t>
            </a:r>
            <a:r>
              <a:rPr lang="en-ZA" sz="900" b="0" dirty="0">
                <a:solidFill>
                  <a:schemeClr val="accent1">
                    <a:lumMod val="75000"/>
                  </a:schemeClr>
                </a:solidFill>
                <a:effectLst/>
                <a:latin typeface="Consolas" panose="020B0609020204030204" pitchFamily="49" charset="0"/>
              </a:rPr>
              <a:t> {</a:t>
            </a:r>
          </a:p>
          <a:p>
            <a:r>
              <a:rPr lang="en-ZA" sz="900" b="0" dirty="0">
                <a:solidFill>
                  <a:schemeClr val="accent1">
                    <a:lumMod val="75000"/>
                  </a:schemeClr>
                </a:solidFill>
                <a:effectLst/>
                <a:latin typeface="Consolas" panose="020B0609020204030204" pitchFamily="49" charset="0"/>
              </a:rPr>
              <a:t>     MANDT: string;</a:t>
            </a:r>
          </a:p>
          <a:p>
            <a:r>
              <a:rPr lang="en-ZA" sz="900" b="0" dirty="0">
                <a:solidFill>
                  <a:schemeClr val="accent1">
                    <a:lumMod val="75000"/>
                  </a:schemeClr>
                </a:solidFill>
                <a:effectLst/>
                <a:latin typeface="Consolas" panose="020B0609020204030204" pitchFamily="49" charset="0"/>
              </a:rPr>
              <a:t>     GUID: string;</a:t>
            </a:r>
          </a:p>
          <a:p>
            <a:r>
              <a:rPr lang="en-ZA" sz="900" b="0" dirty="0">
                <a:solidFill>
                  <a:schemeClr val="accent1">
                    <a:lumMod val="75000"/>
                  </a:schemeClr>
                </a:solidFill>
                <a:effectLst/>
                <a:latin typeface="Consolas" panose="020B0609020204030204" pitchFamily="49" charset="0"/>
              </a:rPr>
              <a:t>     OBJ: string;  Email</a:t>
            </a:r>
          </a:p>
          <a:p>
            <a:r>
              <a:rPr lang="en-ZA" sz="900" b="0" dirty="0">
                <a:solidFill>
                  <a:schemeClr val="accent1">
                    <a:lumMod val="75000"/>
                  </a:schemeClr>
                </a:solidFill>
                <a:effectLst/>
                <a:latin typeface="Consolas" panose="020B0609020204030204" pitchFamily="49" charset="0"/>
              </a:rPr>
              <a:t>     OBJ_TYPE: string; </a:t>
            </a:r>
            <a:r>
              <a:rPr lang="en-ZA" sz="900" b="1" i="1" u="sng" dirty="0">
                <a:effectLst/>
                <a:highlight>
                  <a:srgbClr val="FFFF00"/>
                </a:highlight>
                <a:latin typeface="Consolas" panose="020B0609020204030204" pitchFamily="49" charset="0"/>
              </a:rPr>
              <a:t>Vendor No</a:t>
            </a:r>
          </a:p>
          <a:p>
            <a:r>
              <a:rPr lang="en-ZA" sz="900" b="0" dirty="0">
                <a:solidFill>
                  <a:schemeClr val="accent1">
                    <a:lumMod val="75000"/>
                  </a:schemeClr>
                </a:solidFill>
                <a:effectLst/>
                <a:latin typeface="Consolas" panose="020B0609020204030204" pitchFamily="49" charset="0"/>
              </a:rPr>
              <a:t>     CONTEXT: string; </a:t>
            </a:r>
            <a:r>
              <a:rPr lang="en-ZA" sz="900" b="1" i="1" u="sng" dirty="0">
                <a:effectLst/>
                <a:highlight>
                  <a:srgbClr val="FFFF00"/>
                </a:highlight>
                <a:latin typeface="Consolas" panose="020B0609020204030204" pitchFamily="49" charset="0"/>
              </a:rPr>
              <a:t>Unique Token</a:t>
            </a:r>
          </a:p>
          <a:p>
            <a:r>
              <a:rPr lang="en-ZA" sz="900" b="0" dirty="0">
                <a:effectLst/>
                <a:latin typeface="Consolas" panose="020B0609020204030204" pitchFamily="49" charset="0"/>
              </a:rPr>
              <a:t>    </a:t>
            </a:r>
            <a:r>
              <a:rPr lang="en-ZA" sz="900" b="0" dirty="0">
                <a:solidFill>
                  <a:schemeClr val="accent1">
                    <a:lumMod val="75000"/>
                  </a:schemeClr>
                </a:solidFill>
                <a:effectLst/>
                <a:latin typeface="Consolas" panose="020B0609020204030204" pitchFamily="49" charset="0"/>
              </a:rPr>
              <a:t> SUB_CONTEXT: string;</a:t>
            </a:r>
            <a:r>
              <a:rPr lang="en-ZA" sz="900" b="0" dirty="0">
                <a:effectLst/>
                <a:latin typeface="Consolas" panose="020B0609020204030204" pitchFamily="49" charset="0"/>
              </a:rPr>
              <a:t> </a:t>
            </a:r>
            <a:r>
              <a:rPr lang="en-ZA" sz="900" b="1" i="1" dirty="0">
                <a:effectLst/>
                <a:highlight>
                  <a:srgbClr val="FFFF00"/>
                </a:highlight>
                <a:latin typeface="Consolas" panose="020B0609020204030204" pitchFamily="49" charset="0"/>
              </a:rPr>
              <a:t>REFNO</a:t>
            </a:r>
          </a:p>
          <a:p>
            <a:r>
              <a:rPr lang="en-ZA" sz="900" b="0" dirty="0">
                <a:effectLst/>
                <a:latin typeface="Consolas" panose="020B0609020204030204" pitchFamily="49" charset="0"/>
              </a:rPr>
              <a:t>     </a:t>
            </a:r>
            <a:r>
              <a:rPr lang="en-ZA" sz="900" b="0" dirty="0">
                <a:solidFill>
                  <a:schemeClr val="accent1">
                    <a:lumMod val="75000"/>
                  </a:schemeClr>
                </a:solidFill>
                <a:effectLst/>
                <a:latin typeface="Consolas" panose="020B0609020204030204" pitchFamily="49" charset="0"/>
              </a:rPr>
              <a:t>CREATED: number;</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DATA: string; </a:t>
            </a:r>
            <a:r>
              <a:rPr lang="en-ZA" sz="900" b="1" i="1" u="sng" dirty="0">
                <a:effectLst/>
                <a:highlight>
                  <a:srgbClr val="00FF00"/>
                </a:highlight>
                <a:latin typeface="Consolas" panose="020B0609020204030204" pitchFamily="49" charset="0"/>
              </a:rPr>
              <a:t>Control </a:t>
            </a:r>
            <a:r>
              <a:rPr lang="en-ZA" sz="900" b="1" i="1" u="sng" dirty="0">
                <a:effectLst/>
                <a:highlight>
                  <a:srgbClr val="FF0000"/>
                </a:highlight>
                <a:latin typeface="Consolas" panose="020B0609020204030204" pitchFamily="49" charset="0"/>
              </a:rPr>
              <a:t>&amp; Dates</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DATA_TYPE: string; </a:t>
            </a:r>
            <a:r>
              <a:rPr lang="en-ZA" sz="900" b="1" i="1" u="sng" dirty="0">
                <a:effectLst/>
                <a:highlight>
                  <a:srgbClr val="FFFF00"/>
                </a:highlight>
                <a:latin typeface="Consolas" panose="020B0609020204030204" pitchFamily="49" charset="0"/>
              </a:rPr>
              <a:t>Short Text </a:t>
            </a:r>
            <a:r>
              <a:rPr lang="en-ZA" sz="900" b="1" i="1" u="sng" dirty="0" err="1">
                <a:effectLst/>
                <a:highlight>
                  <a:srgbClr val="FFFF00"/>
                </a:highlight>
                <a:latin typeface="Consolas" panose="020B0609020204030204" pitchFamily="49" charset="0"/>
              </a:rPr>
              <a:t>Desc</a:t>
            </a:r>
            <a:endParaRPr lang="en-ZA" sz="900" b="1" i="1" u="sng" dirty="0">
              <a:effectLst/>
              <a:highlight>
                <a:srgbClr val="FFFF00"/>
              </a:highlight>
              <a:latin typeface="Consolas" panose="020B0609020204030204" pitchFamily="49" charset="0"/>
            </a:endParaRP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MODIFIED: number;</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DATA_MD5: string;</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TAGS: string; </a:t>
            </a:r>
            <a:r>
              <a:rPr lang="en-ZA" sz="900" b="1" i="1" dirty="0">
                <a:effectLst/>
                <a:highlight>
                  <a:srgbClr val="00FF00"/>
                </a:highlight>
                <a:latin typeface="Consolas" panose="020B0609020204030204" pitchFamily="49" charset="0"/>
              </a:rPr>
              <a:t>Response Long Text</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KEYS: string; </a:t>
            </a:r>
            <a:r>
              <a:rPr lang="en-ZA" sz="900" b="1" i="1" u="sng" dirty="0">
                <a:effectLst/>
                <a:highlight>
                  <a:srgbClr val="FF0000"/>
                </a:highlight>
                <a:latin typeface="Consolas" panose="020B0609020204030204" pitchFamily="49" charset="0"/>
              </a:rPr>
              <a:t>Bid </a:t>
            </a:r>
            <a:r>
              <a:rPr lang="en-ZA" sz="900" b="1" i="1" u="sng" dirty="0" err="1">
                <a:effectLst/>
                <a:highlight>
                  <a:srgbClr val="FF0000"/>
                </a:highlight>
                <a:latin typeface="Consolas" panose="020B0609020204030204" pitchFamily="49" charset="0"/>
              </a:rPr>
              <a:t>Items</a:t>
            </a:r>
            <a:r>
              <a:rPr lang="en-ZA" sz="900" b="1" i="1" u="sng" dirty="0" err="1">
                <a:effectLst/>
                <a:highlight>
                  <a:srgbClr val="00FF00"/>
                </a:highlight>
                <a:latin typeface="Consolas" panose="020B0609020204030204" pitchFamily="49" charset="0"/>
              </a:rPr>
              <a:t>Response</a:t>
            </a:r>
            <a:endParaRPr lang="en-ZA" sz="900" b="1" i="1" u="sng" dirty="0">
              <a:effectLst/>
              <a:highlight>
                <a:srgbClr val="00FF00"/>
              </a:highlight>
              <a:latin typeface="Consolas" panose="020B0609020204030204" pitchFamily="49" charset="0"/>
            </a:endParaRPr>
          </a:p>
          <a:p>
            <a:r>
              <a:rPr lang="en-ZA" sz="900" b="0" dirty="0">
                <a:effectLst/>
                <a:latin typeface="Consolas" panose="020B0609020204030204" pitchFamily="49" charset="0"/>
              </a:rPr>
              <a:t>}</a:t>
            </a:r>
          </a:p>
        </p:txBody>
      </p:sp>
      <p:cxnSp>
        <p:nvCxnSpPr>
          <p:cNvPr id="8" name="Straight Arrow Connector 7">
            <a:extLst>
              <a:ext uri="{FF2B5EF4-FFF2-40B4-BE49-F238E27FC236}">
                <a16:creationId xmlns:a16="http://schemas.microsoft.com/office/drawing/2014/main" id="{56981F0B-725E-40F9-9897-D9649B1424A2}"/>
              </a:ext>
            </a:extLst>
          </p:cNvPr>
          <p:cNvCxnSpPr>
            <a:cxnSpLocks/>
          </p:cNvCxnSpPr>
          <p:nvPr/>
        </p:nvCxnSpPr>
        <p:spPr>
          <a:xfrm>
            <a:off x="3696346" y="1324650"/>
            <a:ext cx="21103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119BCB-A287-4875-9264-1B8586B042C9}"/>
              </a:ext>
            </a:extLst>
          </p:cNvPr>
          <p:cNvSpPr txBox="1"/>
          <p:nvPr/>
        </p:nvSpPr>
        <p:spPr>
          <a:xfrm>
            <a:off x="5506403" y="3958161"/>
            <a:ext cx="4607168" cy="2308324"/>
          </a:xfrm>
          <a:prstGeom prst="rect">
            <a:avLst/>
          </a:prstGeom>
          <a:solidFill>
            <a:schemeClr val="accent4">
              <a:lumMod val="40000"/>
              <a:lumOff val="60000"/>
            </a:schemeClr>
          </a:solidFill>
        </p:spPr>
        <p:txBody>
          <a:bodyPr wrap="square">
            <a:spAutoFit/>
          </a:bodyPr>
          <a:lstStyle/>
          <a:p>
            <a:r>
              <a:rPr lang="en-ZA" sz="900" b="0" dirty="0">
                <a:effectLst/>
                <a:latin typeface="Consolas" panose="020B0609020204030204" pitchFamily="49" charset="0"/>
              </a:rPr>
              <a:t>export interface Tender  </a:t>
            </a:r>
          </a:p>
          <a:p>
            <a:r>
              <a:rPr lang="en-ZA" sz="900" b="0" dirty="0">
                <a:effectLst/>
                <a:latin typeface="Consolas" panose="020B0609020204030204" pitchFamily="49" charset="0"/>
              </a:rPr>
              <a:t>  1 guid: </a:t>
            </a:r>
            <a:r>
              <a:rPr lang="en-ZA" sz="900" b="1" i="1" u="sng" dirty="0">
                <a:effectLst/>
                <a:highlight>
                  <a:srgbClr val="FFFF00"/>
                </a:highlight>
                <a:latin typeface="Consolas" panose="020B0609020204030204" pitchFamily="49" charset="0"/>
              </a:rPr>
              <a:t>HEADER-GUID;</a:t>
            </a:r>
          </a:p>
          <a:p>
            <a:r>
              <a:rPr lang="en-ZA" sz="900" b="0" dirty="0">
                <a:effectLst/>
                <a:latin typeface="Consolas" panose="020B0609020204030204" pitchFamily="49" charset="0"/>
              </a:rPr>
              <a:t>  2 email: </a:t>
            </a:r>
            <a:r>
              <a:rPr lang="en-ZA" sz="900" b="1" i="1" u="sng" dirty="0">
                <a:highlight>
                  <a:srgbClr val="FFFF00"/>
                </a:highlight>
                <a:latin typeface="Consolas" panose="020B0609020204030204" pitchFamily="49" charset="0"/>
              </a:rPr>
              <a:t>BID-OBJ;</a:t>
            </a:r>
          </a:p>
          <a:p>
            <a:r>
              <a:rPr lang="en-ZA" sz="900" b="0" dirty="0">
                <a:effectLst/>
                <a:latin typeface="Consolas" panose="020B0609020204030204" pitchFamily="49" charset="0"/>
              </a:rPr>
              <a:t>  3 </a:t>
            </a:r>
            <a:r>
              <a:rPr lang="en-ZA" sz="900" b="0" dirty="0" err="1">
                <a:effectLst/>
                <a:latin typeface="Consolas" panose="020B0609020204030204" pitchFamily="49" charset="0"/>
              </a:rPr>
              <a:t>bidGuid</a:t>
            </a:r>
            <a:r>
              <a:rPr lang="en-ZA" sz="900" b="0" dirty="0">
                <a:effectLst/>
                <a:latin typeface="Consolas" panose="020B0609020204030204" pitchFamily="49" charset="0"/>
              </a:rPr>
              <a:t>: </a:t>
            </a:r>
            <a:r>
              <a:rPr lang="en-ZA" sz="900" b="1" i="1" u="sng" dirty="0">
                <a:highlight>
                  <a:srgbClr val="FFFF00"/>
                </a:highlight>
                <a:latin typeface="Consolas" panose="020B0609020204030204" pitchFamily="49" charset="0"/>
              </a:rPr>
              <a:t>BID-CONTEXT;</a:t>
            </a:r>
          </a:p>
          <a:p>
            <a:r>
              <a:rPr lang="en-ZA" sz="900" b="0" dirty="0">
                <a:effectLst/>
                <a:latin typeface="Consolas" panose="020B0609020204030204" pitchFamily="49" charset="0"/>
              </a:rPr>
              <a:t>  4 </a:t>
            </a:r>
            <a:r>
              <a:rPr lang="en-ZA" sz="900" b="0" dirty="0" err="1">
                <a:effectLst/>
                <a:latin typeface="Consolas" panose="020B0609020204030204" pitchFamily="49" charset="0"/>
              </a:rPr>
              <a:t>rfqNo</a:t>
            </a:r>
            <a:r>
              <a:rPr lang="en-ZA" sz="900" b="0" dirty="0">
                <a:effectLst/>
                <a:latin typeface="Consolas" panose="020B0609020204030204" pitchFamily="49" charset="0"/>
              </a:rPr>
              <a:t>?: </a:t>
            </a:r>
            <a:r>
              <a:rPr lang="en-ZA" sz="900" b="1" i="1" u="sng" dirty="0">
                <a:highlight>
                  <a:srgbClr val="FFFF00"/>
                </a:highlight>
                <a:latin typeface="Consolas" panose="020B0609020204030204" pitchFamily="49" charset="0"/>
              </a:rPr>
              <a:t>BID-SUB_CONTEXT;</a:t>
            </a:r>
          </a:p>
          <a:p>
            <a:r>
              <a:rPr lang="en-ZA" sz="900" b="0" dirty="0">
                <a:effectLst/>
                <a:latin typeface="Consolas" panose="020B0609020204030204" pitchFamily="49" charset="0"/>
              </a:rPr>
              <a:t>  5 </a:t>
            </a:r>
            <a:r>
              <a:rPr lang="en-ZA" sz="900" b="0" dirty="0" err="1">
                <a:effectLst/>
                <a:latin typeface="Consolas" panose="020B0609020204030204" pitchFamily="49" charset="0"/>
              </a:rPr>
              <a:t>refText</a:t>
            </a:r>
            <a:r>
              <a:rPr lang="en-ZA" sz="900" b="0" dirty="0">
                <a:effectLst/>
                <a:latin typeface="Consolas" panose="020B0609020204030204" pitchFamily="49" charset="0"/>
              </a:rPr>
              <a:t>?: </a:t>
            </a:r>
            <a:r>
              <a:rPr lang="en-ZA" sz="900" b="1" i="1" u="sng" dirty="0">
                <a:effectLst/>
                <a:highlight>
                  <a:srgbClr val="FFFF00"/>
                </a:highlight>
                <a:latin typeface="Consolas" panose="020B0609020204030204" pitchFamily="49" charset="0"/>
              </a:rPr>
              <a:t>BID-DATA_TYPE</a:t>
            </a:r>
            <a:r>
              <a:rPr lang="en-ZA" sz="900" b="1" i="1" u="sng" dirty="0">
                <a:highlight>
                  <a:srgbClr val="FFFF00"/>
                </a:highlight>
                <a:latin typeface="Consolas" panose="020B0609020204030204" pitchFamily="49" charset="0"/>
              </a:rPr>
              <a:t>;</a:t>
            </a:r>
          </a:p>
          <a:p>
            <a:r>
              <a:rPr lang="en-ZA" sz="900" b="0" dirty="0">
                <a:effectLst/>
                <a:latin typeface="Consolas" panose="020B0609020204030204" pitchFamily="49" charset="0"/>
              </a:rPr>
              <a:t>  6 </a:t>
            </a:r>
            <a:r>
              <a:rPr lang="en-ZA" sz="900" b="0" dirty="0" err="1">
                <a:effectLst/>
                <a:latin typeface="Consolas" panose="020B0609020204030204" pitchFamily="49" charset="0"/>
              </a:rPr>
              <a:t>reqText</a:t>
            </a:r>
            <a:r>
              <a:rPr lang="en-ZA" sz="900" b="0" dirty="0">
                <a:effectLst/>
                <a:latin typeface="Consolas" panose="020B0609020204030204" pitchFamily="49" charset="0"/>
              </a:rPr>
              <a:t>?: </a:t>
            </a:r>
            <a:r>
              <a:rPr lang="en-ZA" sz="900" b="1" i="1" u="sng" dirty="0">
                <a:effectLst/>
                <a:highlight>
                  <a:srgbClr val="FFFF00"/>
                </a:highlight>
                <a:latin typeface="Consolas" panose="020B0609020204030204" pitchFamily="49" charset="0"/>
              </a:rPr>
              <a:t>HEADER_TEXT </a:t>
            </a:r>
            <a:r>
              <a:rPr lang="en-ZA" sz="900" b="0" dirty="0">
                <a:effectLst/>
                <a:latin typeface="Consolas" panose="020B0609020204030204" pitchFamily="49" charset="0"/>
              </a:rPr>
              <a:t>;</a:t>
            </a:r>
          </a:p>
          <a:p>
            <a:r>
              <a:rPr lang="en-ZA" sz="900" b="0" dirty="0">
                <a:effectLst/>
                <a:latin typeface="Consolas" panose="020B0609020204030204" pitchFamily="49" charset="0"/>
              </a:rPr>
              <a:t>  7 </a:t>
            </a:r>
            <a:r>
              <a:rPr lang="en-ZA" sz="900" b="0" dirty="0" err="1">
                <a:effectLst/>
                <a:latin typeface="Consolas" panose="020B0609020204030204" pitchFamily="49" charset="0"/>
              </a:rPr>
              <a:t>cutoff</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 </a:t>
            </a:r>
            <a:r>
              <a:rPr lang="en-ZA" sz="900" b="0" dirty="0">
                <a:effectLst/>
                <a:latin typeface="Consolas" panose="020B0609020204030204" pitchFamily="49" charset="0"/>
              </a:rPr>
              <a:t> ;</a:t>
            </a:r>
          </a:p>
          <a:p>
            <a:r>
              <a:rPr lang="en-ZA" sz="900" b="0" dirty="0">
                <a:effectLst/>
                <a:latin typeface="Consolas" panose="020B0609020204030204" pitchFamily="49" charset="0"/>
              </a:rPr>
              <a:t>  8 </a:t>
            </a:r>
            <a:r>
              <a:rPr lang="en-ZA" sz="900" b="0" dirty="0" err="1">
                <a:effectLst/>
                <a:latin typeface="Consolas" panose="020B0609020204030204" pitchFamily="49" charset="0"/>
              </a:rPr>
              <a:t>cutofftime</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a:t>
            </a:r>
            <a:r>
              <a:rPr lang="en-ZA" sz="900" b="0" dirty="0">
                <a:effectLst/>
                <a:latin typeface="Consolas" panose="020B0609020204030204" pitchFamily="49" charset="0"/>
              </a:rPr>
              <a:t>;</a:t>
            </a:r>
          </a:p>
          <a:p>
            <a:r>
              <a:rPr lang="en-ZA" sz="900" b="0" dirty="0">
                <a:effectLst/>
                <a:latin typeface="Consolas" panose="020B0609020204030204" pitchFamily="49" charset="0"/>
              </a:rPr>
              <a:t>  9 validity?: </a:t>
            </a:r>
            <a:r>
              <a:rPr lang="en-ZA" sz="900" b="1" i="1" u="sng" dirty="0">
                <a:effectLst/>
                <a:highlight>
                  <a:srgbClr val="00FF00"/>
                </a:highlight>
                <a:latin typeface="Consolas" panose="020B0609020204030204" pitchFamily="49" charset="0"/>
              </a:rPr>
              <a:t>BID-DATA-&gt;</a:t>
            </a:r>
            <a:r>
              <a:rPr lang="en-ZA" sz="900" b="0" dirty="0">
                <a:effectLst/>
                <a:highlight>
                  <a:srgbClr val="FF0000"/>
                </a:highlight>
                <a:latin typeface="Consolas" panose="020B0609020204030204" pitchFamily="49" charset="0"/>
              </a:rPr>
              <a:t>Control;</a:t>
            </a:r>
          </a:p>
          <a:p>
            <a:r>
              <a:rPr lang="en-ZA" sz="900" b="0" dirty="0">
                <a:effectLst/>
                <a:latin typeface="Consolas" panose="020B0609020204030204" pitchFamily="49" charset="0"/>
              </a:rPr>
              <a:t>  10 </a:t>
            </a:r>
            <a:r>
              <a:rPr lang="en-ZA" sz="900" b="0" dirty="0" err="1">
                <a:effectLst/>
                <a:latin typeface="Consolas" panose="020B0609020204030204" pitchFamily="49" charset="0"/>
              </a:rPr>
              <a:t>contactEmail</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a:t>
            </a:r>
            <a:r>
              <a:rPr lang="en-ZA" sz="900" b="0" dirty="0">
                <a:effectLst/>
                <a:latin typeface="Consolas" panose="020B0609020204030204" pitchFamily="49" charset="0"/>
              </a:rPr>
              <a:t>;</a:t>
            </a:r>
          </a:p>
          <a:p>
            <a:r>
              <a:rPr lang="en-ZA" sz="900" b="0" dirty="0">
                <a:effectLst/>
                <a:latin typeface="Consolas" panose="020B0609020204030204" pitchFamily="49" charset="0"/>
              </a:rPr>
              <a:t>  11 </a:t>
            </a:r>
            <a:r>
              <a:rPr lang="en-ZA" sz="900" b="0" dirty="0" err="1">
                <a:effectLst/>
                <a:latin typeface="Consolas" panose="020B0609020204030204" pitchFamily="49" charset="0"/>
              </a:rPr>
              <a:t>contactTel</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a:t>
            </a:r>
            <a:r>
              <a:rPr lang="en-ZA" sz="900" b="0" dirty="0">
                <a:effectLst/>
                <a:latin typeface="Consolas" panose="020B0609020204030204" pitchFamily="49" charset="0"/>
              </a:rPr>
              <a:t>;</a:t>
            </a:r>
          </a:p>
          <a:p>
            <a:r>
              <a:rPr lang="en-ZA" sz="900" b="0" dirty="0">
                <a:effectLst/>
                <a:latin typeface="Consolas" panose="020B0609020204030204" pitchFamily="49" charset="0"/>
              </a:rPr>
              <a:t>  12 </a:t>
            </a:r>
            <a:r>
              <a:rPr lang="en-ZA" sz="900" b="0" dirty="0" err="1">
                <a:effectLst/>
                <a:latin typeface="Consolas" panose="020B0609020204030204" pitchFamily="49" charset="0"/>
              </a:rPr>
              <a:t>contactName</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 </a:t>
            </a:r>
            <a:r>
              <a:rPr lang="en-ZA" sz="900" b="0" dirty="0">
                <a:effectLst/>
                <a:latin typeface="Consolas" panose="020B0609020204030204" pitchFamily="49" charset="0"/>
              </a:rPr>
              <a:t>;</a:t>
            </a:r>
          </a:p>
          <a:p>
            <a:r>
              <a:rPr lang="en-ZA" sz="900" b="0" dirty="0">
                <a:effectLst/>
                <a:latin typeface="Consolas" panose="020B0609020204030204" pitchFamily="49" charset="0"/>
              </a:rPr>
              <a:t>  13 </a:t>
            </a:r>
            <a:r>
              <a:rPr lang="en-ZA" sz="900" b="0" dirty="0" err="1">
                <a:effectLst/>
                <a:latin typeface="Consolas" panose="020B0609020204030204" pitchFamily="49" charset="0"/>
              </a:rPr>
              <a:t>infoItems</a:t>
            </a:r>
            <a:r>
              <a:rPr lang="en-ZA" sz="900" b="0" dirty="0">
                <a:effectLst/>
                <a:latin typeface="Consolas" panose="020B0609020204030204" pitchFamily="49" charset="0"/>
              </a:rPr>
              <a:t>?: </a:t>
            </a:r>
            <a:r>
              <a:rPr lang="en-ZA" sz="900" b="1" i="1" u="sng" dirty="0">
                <a:effectLst/>
                <a:highlight>
                  <a:srgbClr val="FFFF00"/>
                </a:highlight>
                <a:latin typeface="Consolas" panose="020B0609020204030204" pitchFamily="49" charset="0"/>
              </a:rPr>
              <a:t>Header-KEYS</a:t>
            </a:r>
          </a:p>
          <a:p>
            <a:r>
              <a:rPr lang="en-ZA" sz="900" b="0" dirty="0">
                <a:effectLst/>
                <a:latin typeface="Consolas" panose="020B0609020204030204" pitchFamily="49" charset="0"/>
              </a:rPr>
              <a:t>  14 bid?:       </a:t>
            </a:r>
            <a:r>
              <a:rPr lang="en-ZA" sz="900" b="1" i="1" u="sng" dirty="0">
                <a:effectLst/>
                <a:highlight>
                  <a:srgbClr val="FFFF00"/>
                </a:highlight>
                <a:latin typeface="Consolas" panose="020B0609020204030204" pitchFamily="49" charset="0"/>
              </a:rPr>
              <a:t>BID-KEYS;</a:t>
            </a:r>
          </a:p>
          <a:p>
            <a:r>
              <a:rPr lang="en-ZA" sz="900" b="0" dirty="0">
                <a:effectLst/>
                <a:latin typeface="Consolas" panose="020B0609020204030204" pitchFamily="49" charset="0"/>
              </a:rPr>
              <a:t>}</a:t>
            </a:r>
          </a:p>
        </p:txBody>
      </p:sp>
      <p:sp>
        <p:nvSpPr>
          <p:cNvPr id="11" name="TextBox 10">
            <a:extLst>
              <a:ext uri="{FF2B5EF4-FFF2-40B4-BE49-F238E27FC236}">
                <a16:creationId xmlns:a16="http://schemas.microsoft.com/office/drawing/2014/main" id="{50D9E4F7-39A6-4695-BAEB-797B10937915}"/>
              </a:ext>
            </a:extLst>
          </p:cNvPr>
          <p:cNvSpPr txBox="1"/>
          <p:nvPr/>
        </p:nvSpPr>
        <p:spPr>
          <a:xfrm>
            <a:off x="9554602" y="413383"/>
            <a:ext cx="2473276" cy="1338828"/>
          </a:xfrm>
          <a:prstGeom prst="rect">
            <a:avLst/>
          </a:prstGeom>
          <a:solidFill>
            <a:schemeClr val="bg2">
              <a:lumMod val="90000"/>
            </a:schemeClr>
          </a:solidFill>
          <a:ln>
            <a:solidFill>
              <a:srgbClr val="0070C0"/>
            </a:solidFill>
          </a:ln>
        </p:spPr>
        <p:txBody>
          <a:bodyPr wrap="square">
            <a:spAutoFit/>
          </a:bodyPr>
          <a:lstStyle/>
          <a:p>
            <a:r>
              <a:rPr lang="en-ZA" sz="900" b="0" dirty="0">
                <a:effectLst/>
                <a:latin typeface="Consolas" panose="020B0609020204030204" pitchFamily="49" charset="0"/>
              </a:rPr>
              <a:t>export class BIDCONTROL{</a:t>
            </a:r>
          </a:p>
          <a:p>
            <a:r>
              <a:rPr lang="en-ZA" sz="900" b="0" dirty="0">
                <a:effectLst/>
                <a:latin typeface="Consolas" panose="020B0609020204030204" pitchFamily="49" charset="0"/>
              </a:rPr>
              <a:t>     RELEASE_DATE: string;</a:t>
            </a:r>
          </a:p>
          <a:p>
            <a:r>
              <a:rPr lang="en-ZA" sz="900" b="0" dirty="0">
                <a:effectLst/>
                <a:latin typeface="Consolas" panose="020B0609020204030204" pitchFamily="49" charset="0"/>
              </a:rPr>
              <a:t>     VIEWED_ON: string;</a:t>
            </a:r>
          </a:p>
          <a:p>
            <a:r>
              <a:rPr lang="en-ZA" sz="900" b="0" dirty="0">
                <a:effectLst/>
                <a:latin typeface="Consolas" panose="020B0609020204030204" pitchFamily="49" charset="0"/>
              </a:rPr>
              <a:t>     RESPONDED_ON: string;  </a:t>
            </a:r>
          </a:p>
          <a:p>
            <a:r>
              <a:rPr lang="en-ZA" sz="900" b="0" dirty="0">
                <a:effectLst/>
                <a:latin typeface="Consolas" panose="020B0609020204030204" pitchFamily="49" charset="0"/>
              </a:rPr>
              <a:t>     EMAIL_LINK: string;</a:t>
            </a:r>
          </a:p>
          <a:p>
            <a:r>
              <a:rPr lang="en-ZA" sz="900" b="0" dirty="0">
                <a:effectLst/>
                <a:latin typeface="Consolas" panose="020B0609020204030204" pitchFamily="49" charset="0"/>
              </a:rPr>
              <a:t>     ADDEDBY: string; </a:t>
            </a:r>
            <a:endParaRPr lang="en-ZA" sz="900" b="1" i="1" u="sng" dirty="0">
              <a:effectLst/>
              <a:highlight>
                <a:srgbClr val="FFFF00"/>
              </a:highlight>
              <a:latin typeface="Consolas" panose="020B0609020204030204" pitchFamily="49" charset="0"/>
            </a:endParaRPr>
          </a:p>
          <a:p>
            <a:r>
              <a:rPr lang="en-ZA" sz="900" b="0" dirty="0">
                <a:effectLst/>
                <a:latin typeface="Consolas" panose="020B0609020204030204" pitchFamily="49" charset="0"/>
              </a:rPr>
              <a:t>     ADDEDON: string;</a:t>
            </a:r>
            <a:endParaRPr lang="en-ZA" sz="900" b="1" i="1" dirty="0">
              <a:effectLst/>
              <a:highlight>
                <a:srgbClr val="FFFF00"/>
              </a:highlight>
              <a:latin typeface="Consolas" panose="020B0609020204030204" pitchFamily="49" charset="0"/>
            </a:endParaRPr>
          </a:p>
          <a:p>
            <a:r>
              <a:rPr lang="en-ZA" sz="900" b="0" dirty="0">
                <a:effectLst/>
                <a:latin typeface="Consolas" panose="020B0609020204030204" pitchFamily="49" charset="0"/>
              </a:rPr>
              <a:t>     VALIDITY: number;</a:t>
            </a:r>
          </a:p>
          <a:p>
            <a:r>
              <a:rPr lang="en-ZA" sz="900" b="0" dirty="0">
                <a:effectLst/>
                <a:latin typeface="Consolas" panose="020B0609020204030204" pitchFamily="49" charset="0"/>
              </a:rPr>
              <a:t>     ACCEPTANCE: string;}</a:t>
            </a:r>
          </a:p>
        </p:txBody>
      </p:sp>
      <p:cxnSp>
        <p:nvCxnSpPr>
          <p:cNvPr id="13" name="Straight Arrow Connector 12">
            <a:extLst>
              <a:ext uri="{FF2B5EF4-FFF2-40B4-BE49-F238E27FC236}">
                <a16:creationId xmlns:a16="http://schemas.microsoft.com/office/drawing/2014/main" id="{E47C2EC4-A462-4879-940D-EB7DEE8403D7}"/>
              </a:ext>
            </a:extLst>
          </p:cNvPr>
          <p:cNvCxnSpPr>
            <a:cxnSpLocks/>
          </p:cNvCxnSpPr>
          <p:nvPr/>
        </p:nvCxnSpPr>
        <p:spPr>
          <a:xfrm flipH="1">
            <a:off x="7888060" y="1237962"/>
            <a:ext cx="1666543" cy="1173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748CEE-EF5E-4F88-B49E-AE0CCC1653C8}"/>
              </a:ext>
            </a:extLst>
          </p:cNvPr>
          <p:cNvSpPr txBox="1"/>
          <p:nvPr/>
        </p:nvSpPr>
        <p:spPr>
          <a:xfrm>
            <a:off x="9523973" y="2912692"/>
            <a:ext cx="2473276" cy="1200329"/>
          </a:xfrm>
          <a:prstGeom prst="rect">
            <a:avLst/>
          </a:prstGeom>
          <a:solidFill>
            <a:schemeClr val="bg2">
              <a:lumMod val="90000"/>
            </a:schemeClr>
          </a:solidFill>
          <a:ln>
            <a:solidFill>
              <a:srgbClr val="0070C0"/>
            </a:solidFill>
          </a:ln>
        </p:spPr>
        <p:txBody>
          <a:bodyPr wrap="square">
            <a:spAutoFit/>
          </a:bodyPr>
          <a:lstStyle/>
          <a:p>
            <a:r>
              <a:rPr lang="en-ZA" sz="900" b="0" dirty="0">
                <a:effectLst/>
                <a:latin typeface="Consolas" panose="020B0609020204030204" pitchFamily="49" charset="0"/>
              </a:rPr>
              <a:t>export interface </a:t>
            </a:r>
            <a:r>
              <a:rPr lang="en-ZA" sz="900" b="0" dirty="0" err="1">
                <a:effectLst/>
                <a:latin typeface="Consolas" panose="020B0609020204030204" pitchFamily="49" charset="0"/>
              </a:rPr>
              <a:t>BidItem</a:t>
            </a:r>
            <a:r>
              <a:rPr lang="en-ZA" sz="900" b="0" dirty="0">
                <a:effectLst/>
                <a:latin typeface="Consolas" panose="020B0609020204030204" pitchFamily="49" charset="0"/>
              </a:rPr>
              <a:t> {</a:t>
            </a:r>
          </a:p>
          <a:p>
            <a:r>
              <a:rPr lang="en-ZA" sz="900" b="0" dirty="0">
                <a:effectLst/>
                <a:latin typeface="Consolas" panose="020B0609020204030204" pitchFamily="49" charset="0"/>
              </a:rPr>
              <a:t>     </a:t>
            </a:r>
            <a:r>
              <a:rPr lang="en-ZA" sz="900" b="0" dirty="0" err="1">
                <a:effectLst/>
                <a:latin typeface="Consolas" panose="020B0609020204030204" pitchFamily="49" charset="0"/>
              </a:rPr>
              <a:t>itemno</a:t>
            </a:r>
            <a:r>
              <a:rPr lang="en-ZA" sz="900" b="0" dirty="0">
                <a:effectLst/>
                <a:latin typeface="Consolas" panose="020B0609020204030204" pitchFamily="49" charset="0"/>
              </a:rPr>
              <a:t>: string;</a:t>
            </a:r>
          </a:p>
          <a:p>
            <a:r>
              <a:rPr lang="en-ZA" sz="900" b="0" dirty="0">
                <a:effectLst/>
                <a:latin typeface="Consolas" panose="020B0609020204030204" pitchFamily="49" charset="0"/>
              </a:rPr>
              <a:t>     assumption?: string;</a:t>
            </a:r>
          </a:p>
          <a:p>
            <a:r>
              <a:rPr lang="en-ZA" sz="900" b="0" dirty="0">
                <a:effectLst/>
                <a:latin typeface="Consolas" panose="020B0609020204030204" pitchFamily="49" charset="0"/>
              </a:rPr>
              <a:t>     </a:t>
            </a:r>
            <a:r>
              <a:rPr lang="en-ZA" sz="900" b="0" dirty="0" err="1">
                <a:effectLst/>
                <a:latin typeface="Consolas" panose="020B0609020204030204" pitchFamily="49" charset="0"/>
              </a:rPr>
              <a:t>bidprice</a:t>
            </a:r>
            <a:r>
              <a:rPr lang="en-ZA" sz="900" b="0" dirty="0">
                <a:effectLst/>
                <a:latin typeface="Consolas" panose="020B0609020204030204" pitchFamily="49" charset="0"/>
              </a:rPr>
              <a:t>?: number;</a:t>
            </a:r>
          </a:p>
          <a:p>
            <a:r>
              <a:rPr lang="en-ZA" sz="900" b="0" dirty="0">
                <a:effectLst/>
                <a:latin typeface="Consolas" panose="020B0609020204030204" pitchFamily="49" charset="0"/>
              </a:rPr>
              <a:t>     </a:t>
            </a:r>
            <a:r>
              <a:rPr lang="en-ZA" sz="900" b="0" dirty="0" err="1">
                <a:effectLst/>
                <a:latin typeface="Consolas" panose="020B0609020204030204" pitchFamily="49" charset="0"/>
              </a:rPr>
              <a:t>leadtime</a:t>
            </a:r>
            <a:r>
              <a:rPr lang="en-ZA" sz="900" b="0" dirty="0">
                <a:effectLst/>
                <a:latin typeface="Consolas" panose="020B0609020204030204" pitchFamily="49" charset="0"/>
              </a:rPr>
              <a:t>?: string;</a:t>
            </a:r>
          </a:p>
          <a:p>
            <a:r>
              <a:rPr lang="en-ZA" sz="900" b="0" dirty="0">
                <a:effectLst/>
                <a:latin typeface="Consolas" panose="020B0609020204030204" pitchFamily="49" charset="0"/>
              </a:rPr>
              <a:t>     validity?: string;</a:t>
            </a:r>
          </a:p>
          <a:p>
            <a:r>
              <a:rPr lang="en-ZA" sz="900" b="0" dirty="0">
                <a:effectLst/>
                <a:latin typeface="Consolas" panose="020B0609020204030204" pitchFamily="49" charset="0"/>
              </a:rPr>
              <a:t>     </a:t>
            </a:r>
            <a:r>
              <a:rPr lang="en-ZA" sz="900" b="0" dirty="0" err="1">
                <a:effectLst/>
                <a:latin typeface="Consolas" panose="020B0609020204030204" pitchFamily="49" charset="0"/>
              </a:rPr>
              <a:t>biddate</a:t>
            </a:r>
            <a:r>
              <a:rPr lang="en-ZA" sz="900" b="0" dirty="0">
                <a:effectLst/>
                <a:latin typeface="Consolas" panose="020B0609020204030204" pitchFamily="49" charset="0"/>
              </a:rPr>
              <a:t>?: string;</a:t>
            </a:r>
          </a:p>
          <a:p>
            <a:r>
              <a:rPr lang="en-ZA" sz="900" b="0" dirty="0">
                <a:effectLst/>
                <a:latin typeface="Consolas" panose="020B0609020204030204" pitchFamily="49" charset="0"/>
              </a:rPr>
              <a:t>  }</a:t>
            </a:r>
          </a:p>
        </p:txBody>
      </p:sp>
      <p:cxnSp>
        <p:nvCxnSpPr>
          <p:cNvPr id="17" name="Straight Arrow Connector 16">
            <a:extLst>
              <a:ext uri="{FF2B5EF4-FFF2-40B4-BE49-F238E27FC236}">
                <a16:creationId xmlns:a16="http://schemas.microsoft.com/office/drawing/2014/main" id="{BF61906D-7D2A-4C50-A377-00CE29F02B05}"/>
              </a:ext>
            </a:extLst>
          </p:cNvPr>
          <p:cNvCxnSpPr>
            <a:cxnSpLocks/>
          </p:cNvCxnSpPr>
          <p:nvPr/>
        </p:nvCxnSpPr>
        <p:spPr>
          <a:xfrm flipH="1" flipV="1">
            <a:off x="8159265" y="3179303"/>
            <a:ext cx="1364708" cy="574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7FCBF6-F050-4B4E-886E-A2686EA7C888}"/>
              </a:ext>
            </a:extLst>
          </p:cNvPr>
          <p:cNvSpPr txBox="1"/>
          <p:nvPr/>
        </p:nvSpPr>
        <p:spPr>
          <a:xfrm>
            <a:off x="194751" y="3949341"/>
            <a:ext cx="2371582" cy="1338828"/>
          </a:xfrm>
          <a:prstGeom prst="rect">
            <a:avLst/>
          </a:prstGeom>
          <a:solidFill>
            <a:schemeClr val="bg2">
              <a:lumMod val="90000"/>
            </a:schemeClr>
          </a:solidFill>
          <a:ln>
            <a:solidFill>
              <a:srgbClr val="0070C0"/>
            </a:solidFill>
          </a:ln>
        </p:spPr>
        <p:txBody>
          <a:bodyPr wrap="square">
            <a:spAutoFit/>
          </a:bodyPr>
          <a:lstStyle/>
          <a:p>
            <a:r>
              <a:rPr lang="en-ZA" sz="900" b="0" dirty="0">
                <a:effectLst/>
                <a:latin typeface="Consolas" panose="020B0609020204030204" pitchFamily="49" charset="0"/>
              </a:rPr>
              <a:t>export class TENDERITEM {</a:t>
            </a:r>
          </a:p>
          <a:p>
            <a:r>
              <a:rPr lang="en-ZA" sz="900" b="0" dirty="0">
                <a:effectLst/>
                <a:latin typeface="Consolas" panose="020B0609020204030204" pitchFamily="49" charset="0"/>
              </a:rPr>
              <a:t>     ITEMNO: string;</a:t>
            </a:r>
          </a:p>
          <a:p>
            <a:r>
              <a:rPr lang="en-ZA" sz="900" b="0" dirty="0">
                <a:effectLst/>
                <a:latin typeface="Consolas" panose="020B0609020204030204" pitchFamily="49" charset="0"/>
              </a:rPr>
              <a:t>     MATERIAL: string;</a:t>
            </a:r>
          </a:p>
          <a:p>
            <a:r>
              <a:rPr lang="en-ZA" sz="900" b="0" dirty="0">
                <a:effectLst/>
                <a:latin typeface="Consolas" panose="020B0609020204030204" pitchFamily="49" charset="0"/>
              </a:rPr>
              <a:t>     MTEXT: string;  </a:t>
            </a:r>
          </a:p>
          <a:p>
            <a:r>
              <a:rPr lang="en-ZA" sz="900" b="0" dirty="0">
                <a:effectLst/>
                <a:latin typeface="Consolas" panose="020B0609020204030204" pitchFamily="49" charset="0"/>
              </a:rPr>
              <a:t>     QUANTITY: number;</a:t>
            </a:r>
          </a:p>
          <a:p>
            <a:r>
              <a:rPr lang="en-ZA" sz="900" b="0" dirty="0">
                <a:effectLst/>
                <a:latin typeface="Consolas" panose="020B0609020204030204" pitchFamily="49" charset="0"/>
              </a:rPr>
              <a:t>     UOM: string; </a:t>
            </a:r>
            <a:endParaRPr lang="en-ZA" sz="900" b="1" i="1" u="sng" dirty="0">
              <a:effectLst/>
              <a:highlight>
                <a:srgbClr val="FFFF00"/>
              </a:highlight>
              <a:latin typeface="Consolas" panose="020B0609020204030204" pitchFamily="49" charset="0"/>
            </a:endParaRPr>
          </a:p>
          <a:p>
            <a:r>
              <a:rPr lang="en-ZA" sz="900" b="0" dirty="0">
                <a:effectLst/>
                <a:latin typeface="Consolas" panose="020B0609020204030204" pitchFamily="49" charset="0"/>
              </a:rPr>
              <a:t>     MLONGTEXT: string;</a:t>
            </a:r>
            <a:endParaRPr lang="en-ZA" sz="900" b="1" i="1" dirty="0">
              <a:effectLst/>
              <a:highlight>
                <a:srgbClr val="FFFF00"/>
              </a:highlight>
              <a:latin typeface="Consolas" panose="020B0609020204030204" pitchFamily="49" charset="0"/>
            </a:endParaRPr>
          </a:p>
          <a:p>
            <a:r>
              <a:rPr lang="en-ZA" sz="900" b="0" dirty="0">
                <a:effectLst/>
                <a:latin typeface="Consolas" panose="020B0609020204030204" pitchFamily="49" charset="0"/>
              </a:rPr>
              <a:t>     DELIVERYDATE: number;</a:t>
            </a:r>
          </a:p>
          <a:p>
            <a:r>
              <a:rPr lang="en-ZA" sz="900" b="0" dirty="0">
                <a:effectLst/>
                <a:latin typeface="Consolas" panose="020B0609020204030204" pitchFamily="49" charset="0"/>
              </a:rPr>
              <a:t>     VALIDITY: string;}</a:t>
            </a:r>
          </a:p>
        </p:txBody>
      </p:sp>
      <p:cxnSp>
        <p:nvCxnSpPr>
          <p:cNvPr id="25" name="Straight Arrow Connector 24">
            <a:extLst>
              <a:ext uri="{FF2B5EF4-FFF2-40B4-BE49-F238E27FC236}">
                <a16:creationId xmlns:a16="http://schemas.microsoft.com/office/drawing/2014/main" id="{5F580B3C-73A1-4BB5-B47E-40BD6655B46F}"/>
              </a:ext>
            </a:extLst>
          </p:cNvPr>
          <p:cNvCxnSpPr>
            <a:cxnSpLocks/>
            <a:stCxn id="19" idx="0"/>
          </p:cNvCxnSpPr>
          <p:nvPr/>
        </p:nvCxnSpPr>
        <p:spPr>
          <a:xfrm flipV="1">
            <a:off x="1380542" y="3330699"/>
            <a:ext cx="1067236" cy="618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2C129D9-7F6C-41E7-A729-9C0F4E4DB6BB}"/>
              </a:ext>
            </a:extLst>
          </p:cNvPr>
          <p:cNvSpPr txBox="1"/>
          <p:nvPr/>
        </p:nvSpPr>
        <p:spPr>
          <a:xfrm>
            <a:off x="2898087" y="3958161"/>
            <a:ext cx="2608316" cy="2308324"/>
          </a:xfrm>
          <a:prstGeom prst="rect">
            <a:avLst/>
          </a:prstGeom>
          <a:solidFill>
            <a:schemeClr val="bg2">
              <a:lumMod val="90000"/>
            </a:schemeClr>
          </a:solidFill>
          <a:ln>
            <a:solidFill>
              <a:srgbClr val="0070C0"/>
            </a:solidFill>
          </a:ln>
        </p:spPr>
        <p:txBody>
          <a:bodyPr wrap="square">
            <a:spAutoFit/>
          </a:bodyPr>
          <a:lstStyle/>
          <a:p>
            <a:r>
              <a:rPr lang="en-ZA" sz="900" b="0" dirty="0">
                <a:effectLst/>
                <a:latin typeface="Consolas" panose="020B0609020204030204" pitchFamily="49" charset="0"/>
              </a:rPr>
              <a:t>export class CONTROL_DATES {</a:t>
            </a:r>
          </a:p>
          <a:p>
            <a:r>
              <a:rPr lang="en-ZA" sz="900" b="0" dirty="0">
                <a:effectLst/>
                <a:latin typeface="Consolas" panose="020B0609020204030204" pitchFamily="49" charset="0"/>
              </a:rPr>
              <a:t>  CREATED: string;</a:t>
            </a:r>
          </a:p>
          <a:p>
            <a:r>
              <a:rPr lang="en-ZA" sz="900" b="0" dirty="0">
                <a:effectLst/>
                <a:latin typeface="Consolas" panose="020B0609020204030204" pitchFamily="49" charset="0"/>
              </a:rPr>
              <a:t>  STARTDATE: string;</a:t>
            </a:r>
          </a:p>
          <a:p>
            <a:r>
              <a:rPr lang="en-ZA" sz="900" b="0" dirty="0">
                <a:effectLst/>
                <a:latin typeface="Consolas" panose="020B0609020204030204" pitchFamily="49" charset="0"/>
              </a:rPr>
              <a:t>  CUTOFFDATE: string;</a:t>
            </a:r>
          </a:p>
          <a:p>
            <a:r>
              <a:rPr lang="en-ZA" sz="900" b="0" dirty="0">
                <a:effectLst/>
                <a:latin typeface="Consolas" panose="020B0609020204030204" pitchFamily="49" charset="0"/>
              </a:rPr>
              <a:t>  CUTOFFTIME: string;</a:t>
            </a:r>
          </a:p>
          <a:p>
            <a:r>
              <a:rPr lang="en-ZA" sz="900" b="0" dirty="0">
                <a:effectLst/>
                <a:latin typeface="Consolas" panose="020B0609020204030204" pitchFamily="49" charset="0"/>
              </a:rPr>
              <a:t>  RELEASED: string;</a:t>
            </a:r>
          </a:p>
          <a:p>
            <a:r>
              <a:rPr lang="en-ZA" sz="900" b="0" dirty="0">
                <a:effectLst/>
                <a:latin typeface="Consolas" panose="020B0609020204030204" pitchFamily="49" charset="0"/>
              </a:rPr>
              <a:t>  CREATEDBY: string;</a:t>
            </a:r>
          </a:p>
          <a:p>
            <a:r>
              <a:rPr lang="en-ZA" sz="900" b="0" dirty="0">
                <a:effectLst/>
                <a:latin typeface="Consolas" panose="020B0609020204030204" pitchFamily="49" charset="0"/>
              </a:rPr>
              <a:t>  RELEASEDBY: string;</a:t>
            </a:r>
          </a:p>
          <a:p>
            <a:r>
              <a:rPr lang="en-ZA" sz="900" b="0" dirty="0">
                <a:effectLst/>
                <a:latin typeface="Consolas" panose="020B0609020204030204" pitchFamily="49" charset="0"/>
              </a:rPr>
              <a:t>  CONTACTMAIL: string;</a:t>
            </a:r>
          </a:p>
          <a:p>
            <a:r>
              <a:rPr lang="en-ZA" sz="900" b="0" dirty="0">
                <a:effectLst/>
                <a:latin typeface="Consolas" panose="020B0609020204030204" pitchFamily="49" charset="0"/>
              </a:rPr>
              <a:t>  CONTACTTEL: string;</a:t>
            </a:r>
          </a:p>
          <a:p>
            <a:r>
              <a:rPr lang="en-ZA" sz="900" b="0" dirty="0">
                <a:effectLst/>
                <a:latin typeface="Consolas" panose="020B0609020204030204" pitchFamily="49" charset="0"/>
              </a:rPr>
              <a:t>  CONTACTNAME: string;</a:t>
            </a:r>
          </a:p>
          <a:p>
            <a:r>
              <a:rPr lang="en-ZA" sz="900" b="0" dirty="0">
                <a:effectLst/>
                <a:latin typeface="Consolas" panose="020B0609020204030204" pitchFamily="49" charset="0"/>
              </a:rPr>
              <a:t>  DELIVERYDATE: string;</a:t>
            </a:r>
          </a:p>
          <a:p>
            <a:r>
              <a:rPr lang="en-ZA" sz="900" b="0" dirty="0">
                <a:effectLst/>
                <a:latin typeface="Consolas" panose="020B0609020204030204" pitchFamily="49" charset="0"/>
              </a:rPr>
              <a:t>  CLOSED: string;</a:t>
            </a:r>
          </a:p>
          <a:p>
            <a:r>
              <a:rPr lang="en-ZA" sz="900" b="0" dirty="0">
                <a:effectLst/>
                <a:latin typeface="Consolas" panose="020B0609020204030204" pitchFamily="49" charset="0"/>
              </a:rPr>
              <a:t>  CLOSEDBY: string;</a:t>
            </a:r>
          </a:p>
          <a:p>
            <a:r>
              <a:rPr lang="en-ZA" sz="900" b="0" dirty="0">
                <a:effectLst/>
                <a:latin typeface="Consolas" panose="020B0609020204030204" pitchFamily="49" charset="0"/>
              </a:rPr>
              <a:t>  VALIDITY?: string ;</a:t>
            </a:r>
          </a:p>
          <a:p>
            <a:r>
              <a:rPr lang="en-ZA" sz="900" b="0" dirty="0">
                <a:effectLst/>
                <a:latin typeface="Consolas" panose="020B0609020204030204" pitchFamily="49" charset="0"/>
              </a:rPr>
              <a:t>}</a:t>
            </a:r>
          </a:p>
        </p:txBody>
      </p:sp>
      <p:cxnSp>
        <p:nvCxnSpPr>
          <p:cNvPr id="28" name="Connector: Elbow 27">
            <a:extLst>
              <a:ext uri="{FF2B5EF4-FFF2-40B4-BE49-F238E27FC236}">
                <a16:creationId xmlns:a16="http://schemas.microsoft.com/office/drawing/2014/main" id="{0D683C59-6FBC-4843-BDA2-4F955EF61B71}"/>
              </a:ext>
            </a:extLst>
          </p:cNvPr>
          <p:cNvCxnSpPr>
            <a:cxnSpLocks/>
            <a:stCxn id="26" idx="0"/>
          </p:cNvCxnSpPr>
          <p:nvPr/>
        </p:nvCxnSpPr>
        <p:spPr>
          <a:xfrm rot="16200000" flipV="1">
            <a:off x="2844399" y="2600315"/>
            <a:ext cx="1546576" cy="11691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825B474-42EF-49B0-8220-E66F8D3B5A47}"/>
              </a:ext>
            </a:extLst>
          </p:cNvPr>
          <p:cNvSpPr txBox="1"/>
          <p:nvPr/>
        </p:nvSpPr>
        <p:spPr>
          <a:xfrm>
            <a:off x="1380542" y="703387"/>
            <a:ext cx="2821703" cy="261610"/>
          </a:xfrm>
          <a:prstGeom prst="rect">
            <a:avLst/>
          </a:prstGeom>
          <a:noFill/>
        </p:spPr>
        <p:txBody>
          <a:bodyPr wrap="square" rtlCol="0">
            <a:spAutoFit/>
          </a:bodyPr>
          <a:lstStyle/>
          <a:p>
            <a:r>
              <a:rPr lang="en-ZA" sz="1100" b="1" u="sng" dirty="0">
                <a:solidFill>
                  <a:srgbClr val="FF0000"/>
                </a:solidFill>
              </a:rPr>
              <a:t>ZRFC_OBJ  </a:t>
            </a:r>
            <a:r>
              <a:rPr lang="en-ZA" sz="1100" b="1" u="sng" dirty="0" err="1">
                <a:solidFill>
                  <a:srgbClr val="FF0000"/>
                </a:solidFill>
              </a:rPr>
              <a:t>Headerline</a:t>
            </a:r>
            <a:r>
              <a:rPr lang="en-ZA" sz="1100" b="1" u="sng" dirty="0">
                <a:solidFill>
                  <a:srgbClr val="FF0000"/>
                </a:solidFill>
              </a:rPr>
              <a:t>(Tender)</a:t>
            </a:r>
          </a:p>
        </p:txBody>
      </p:sp>
      <p:sp>
        <p:nvSpPr>
          <p:cNvPr id="34" name="TextBox 33">
            <a:extLst>
              <a:ext uri="{FF2B5EF4-FFF2-40B4-BE49-F238E27FC236}">
                <a16:creationId xmlns:a16="http://schemas.microsoft.com/office/drawing/2014/main" id="{AE875033-4EF2-4D4E-86FA-63CE883F17D2}"/>
              </a:ext>
            </a:extLst>
          </p:cNvPr>
          <p:cNvSpPr txBox="1"/>
          <p:nvPr/>
        </p:nvSpPr>
        <p:spPr>
          <a:xfrm>
            <a:off x="5336712" y="591515"/>
            <a:ext cx="2473275" cy="261610"/>
          </a:xfrm>
          <a:prstGeom prst="rect">
            <a:avLst/>
          </a:prstGeom>
          <a:noFill/>
        </p:spPr>
        <p:txBody>
          <a:bodyPr wrap="square" rtlCol="0">
            <a:spAutoFit/>
          </a:bodyPr>
          <a:lstStyle/>
          <a:p>
            <a:r>
              <a:rPr lang="en-ZA" sz="1100" b="1" u="sng" dirty="0">
                <a:solidFill>
                  <a:srgbClr val="FF0000"/>
                </a:solidFill>
              </a:rPr>
              <a:t>ZRFC_OBJ </a:t>
            </a:r>
            <a:r>
              <a:rPr lang="en-ZA" sz="1100" b="1" u="sng" dirty="0" err="1">
                <a:solidFill>
                  <a:srgbClr val="FF0000"/>
                </a:solidFill>
              </a:rPr>
              <a:t>Vendorline</a:t>
            </a:r>
            <a:r>
              <a:rPr lang="en-ZA" sz="1100" b="1" u="sng" dirty="0">
                <a:solidFill>
                  <a:srgbClr val="FF0000"/>
                </a:solidFill>
              </a:rPr>
              <a:t>(Bid)</a:t>
            </a:r>
          </a:p>
        </p:txBody>
      </p:sp>
      <p:sp>
        <p:nvSpPr>
          <p:cNvPr id="38" name="TextBox 37">
            <a:extLst>
              <a:ext uri="{FF2B5EF4-FFF2-40B4-BE49-F238E27FC236}">
                <a16:creationId xmlns:a16="http://schemas.microsoft.com/office/drawing/2014/main" id="{99B46F79-AE59-4EAC-8D21-8D1C09CE2667}"/>
              </a:ext>
            </a:extLst>
          </p:cNvPr>
          <p:cNvSpPr txBox="1"/>
          <p:nvPr/>
        </p:nvSpPr>
        <p:spPr>
          <a:xfrm>
            <a:off x="6971094" y="3713479"/>
            <a:ext cx="1338401" cy="261610"/>
          </a:xfrm>
          <a:prstGeom prst="rect">
            <a:avLst/>
          </a:prstGeom>
          <a:noFill/>
        </p:spPr>
        <p:txBody>
          <a:bodyPr wrap="square" rtlCol="0">
            <a:spAutoFit/>
          </a:bodyPr>
          <a:lstStyle/>
          <a:p>
            <a:r>
              <a:rPr lang="en-ZA" sz="1050" b="1" i="1" u="sng" dirty="0"/>
              <a:t>On WEB-Only</a:t>
            </a:r>
          </a:p>
        </p:txBody>
      </p:sp>
      <p:sp>
        <p:nvSpPr>
          <p:cNvPr id="46" name="TextBox 45">
            <a:extLst>
              <a:ext uri="{FF2B5EF4-FFF2-40B4-BE49-F238E27FC236}">
                <a16:creationId xmlns:a16="http://schemas.microsoft.com/office/drawing/2014/main" id="{400F08F1-7AC5-4BC6-AF9C-A5BE3D27614F}"/>
              </a:ext>
            </a:extLst>
          </p:cNvPr>
          <p:cNvSpPr txBox="1"/>
          <p:nvPr/>
        </p:nvSpPr>
        <p:spPr>
          <a:xfrm>
            <a:off x="10251211" y="166580"/>
            <a:ext cx="1338401" cy="261610"/>
          </a:xfrm>
          <a:prstGeom prst="rect">
            <a:avLst/>
          </a:prstGeom>
          <a:noFill/>
        </p:spPr>
        <p:txBody>
          <a:bodyPr wrap="square" rtlCol="0">
            <a:spAutoFit/>
          </a:bodyPr>
          <a:lstStyle/>
          <a:p>
            <a:r>
              <a:rPr lang="en-ZA" sz="1050" b="1" i="1" u="sng" dirty="0">
                <a:solidFill>
                  <a:srgbClr val="FF0000"/>
                </a:solidFill>
              </a:rPr>
              <a:t>ZIO_RFQUOTE</a:t>
            </a:r>
          </a:p>
        </p:txBody>
      </p:sp>
      <p:sp>
        <p:nvSpPr>
          <p:cNvPr id="47" name="TextBox 46">
            <a:extLst>
              <a:ext uri="{FF2B5EF4-FFF2-40B4-BE49-F238E27FC236}">
                <a16:creationId xmlns:a16="http://schemas.microsoft.com/office/drawing/2014/main" id="{AF270DE9-B424-47A5-A3CD-03FA07959149}"/>
              </a:ext>
            </a:extLst>
          </p:cNvPr>
          <p:cNvSpPr txBox="1"/>
          <p:nvPr/>
        </p:nvSpPr>
        <p:spPr>
          <a:xfrm>
            <a:off x="2948485" y="3751458"/>
            <a:ext cx="1338401" cy="261610"/>
          </a:xfrm>
          <a:prstGeom prst="rect">
            <a:avLst/>
          </a:prstGeom>
          <a:noFill/>
        </p:spPr>
        <p:txBody>
          <a:bodyPr wrap="square" rtlCol="0">
            <a:spAutoFit/>
          </a:bodyPr>
          <a:lstStyle/>
          <a:p>
            <a:r>
              <a:rPr lang="en-ZA" sz="1050" b="1" i="1" u="sng" dirty="0">
                <a:solidFill>
                  <a:srgbClr val="FF0000"/>
                </a:solidFill>
              </a:rPr>
              <a:t>ZRFQ_CONTROL</a:t>
            </a:r>
          </a:p>
        </p:txBody>
      </p:sp>
      <p:sp>
        <p:nvSpPr>
          <p:cNvPr id="48" name="TextBox 47">
            <a:extLst>
              <a:ext uri="{FF2B5EF4-FFF2-40B4-BE49-F238E27FC236}">
                <a16:creationId xmlns:a16="http://schemas.microsoft.com/office/drawing/2014/main" id="{4C09E269-8808-4EEF-B6E6-D7EF855B6D9F}"/>
              </a:ext>
            </a:extLst>
          </p:cNvPr>
          <p:cNvSpPr txBox="1"/>
          <p:nvPr/>
        </p:nvSpPr>
        <p:spPr>
          <a:xfrm>
            <a:off x="92519" y="3704508"/>
            <a:ext cx="1985910" cy="261610"/>
          </a:xfrm>
          <a:prstGeom prst="rect">
            <a:avLst/>
          </a:prstGeom>
          <a:noFill/>
        </p:spPr>
        <p:txBody>
          <a:bodyPr wrap="square" rtlCol="0">
            <a:spAutoFit/>
          </a:bodyPr>
          <a:lstStyle/>
          <a:p>
            <a:r>
              <a:rPr lang="en-ZA" sz="1050" b="1" i="1" u="sng" dirty="0">
                <a:solidFill>
                  <a:srgbClr val="FF0000"/>
                </a:solidFill>
              </a:rPr>
              <a:t>ZWEB_TENDER_ITEM</a:t>
            </a:r>
          </a:p>
        </p:txBody>
      </p:sp>
      <p:sp>
        <p:nvSpPr>
          <p:cNvPr id="49" name="TextBox 48">
            <a:extLst>
              <a:ext uri="{FF2B5EF4-FFF2-40B4-BE49-F238E27FC236}">
                <a16:creationId xmlns:a16="http://schemas.microsoft.com/office/drawing/2014/main" id="{BBF35A58-46CF-4FCB-B5AC-B64E11F54BF8}"/>
              </a:ext>
            </a:extLst>
          </p:cNvPr>
          <p:cNvSpPr txBox="1"/>
          <p:nvPr/>
        </p:nvSpPr>
        <p:spPr>
          <a:xfrm>
            <a:off x="9692619" y="2713526"/>
            <a:ext cx="1985910" cy="261610"/>
          </a:xfrm>
          <a:prstGeom prst="rect">
            <a:avLst/>
          </a:prstGeom>
          <a:noFill/>
        </p:spPr>
        <p:txBody>
          <a:bodyPr wrap="square" rtlCol="0">
            <a:spAutoFit/>
          </a:bodyPr>
          <a:lstStyle/>
          <a:p>
            <a:r>
              <a:rPr lang="en-ZA" sz="1050" b="1" i="1" u="sng" dirty="0">
                <a:solidFill>
                  <a:srgbClr val="FF0000"/>
                </a:solidFill>
              </a:rPr>
              <a:t>ZWEB_BID_ITEM</a:t>
            </a:r>
          </a:p>
        </p:txBody>
      </p:sp>
      <p:sp>
        <p:nvSpPr>
          <p:cNvPr id="50" name="Rectangle: Rounded Corners 49">
            <a:extLst>
              <a:ext uri="{FF2B5EF4-FFF2-40B4-BE49-F238E27FC236}">
                <a16:creationId xmlns:a16="http://schemas.microsoft.com/office/drawing/2014/main" id="{DAE2A16D-C884-4E93-8023-D17FB4872B6F}"/>
              </a:ext>
            </a:extLst>
          </p:cNvPr>
          <p:cNvSpPr/>
          <p:nvPr/>
        </p:nvSpPr>
        <p:spPr>
          <a:xfrm>
            <a:off x="7888060" y="6175717"/>
            <a:ext cx="1338401" cy="46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a:t>Merge?</a:t>
            </a:r>
          </a:p>
        </p:txBody>
      </p:sp>
    </p:spTree>
    <p:extLst>
      <p:ext uri="{BB962C8B-B14F-4D97-AF65-F5344CB8AC3E}">
        <p14:creationId xmlns:p14="http://schemas.microsoft.com/office/powerpoint/2010/main" val="1939193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Internal Storage 3">
            <a:extLst>
              <a:ext uri="{FF2B5EF4-FFF2-40B4-BE49-F238E27FC236}">
                <a16:creationId xmlns:a16="http://schemas.microsoft.com/office/drawing/2014/main" id="{947405B2-2D49-4CB3-8FE9-7AB920BB7267}"/>
              </a:ext>
            </a:extLst>
          </p:cNvPr>
          <p:cNvSpPr/>
          <p:nvPr/>
        </p:nvSpPr>
        <p:spPr>
          <a:xfrm>
            <a:off x="759655" y="759655"/>
            <a:ext cx="2968283" cy="109728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t>Esourcing – </a:t>
            </a:r>
            <a:r>
              <a:rPr lang="en-ZA" sz="1800" i="1"/>
              <a:t>list of open Tenders user is linked to</a:t>
            </a:r>
            <a:endParaRPr lang="en-ZA" sz="1800" i="1" dirty="0"/>
          </a:p>
        </p:txBody>
      </p:sp>
      <p:sp>
        <p:nvSpPr>
          <p:cNvPr id="5" name="Flowchart: Predefined Process 4">
            <a:extLst>
              <a:ext uri="{FF2B5EF4-FFF2-40B4-BE49-F238E27FC236}">
                <a16:creationId xmlns:a16="http://schemas.microsoft.com/office/drawing/2014/main" id="{F577F6AD-5319-4CD8-A679-55BFD4C4B39F}"/>
              </a:ext>
            </a:extLst>
          </p:cNvPr>
          <p:cNvSpPr/>
          <p:nvPr/>
        </p:nvSpPr>
        <p:spPr>
          <a:xfrm>
            <a:off x="1526343" y="3411415"/>
            <a:ext cx="1706879" cy="562707"/>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Get Tender and Bid </a:t>
            </a:r>
          </a:p>
          <a:p>
            <a:pPr algn="ctr"/>
            <a:r>
              <a:rPr lang="en-ZA" sz="1200" dirty="0">
                <a:solidFill>
                  <a:schemeClr val="accent1"/>
                </a:solidFill>
              </a:rPr>
              <a:t>And Docs linked</a:t>
            </a:r>
          </a:p>
        </p:txBody>
      </p:sp>
      <p:sp>
        <p:nvSpPr>
          <p:cNvPr id="6" name="Flowchart: Predefined Process 5">
            <a:extLst>
              <a:ext uri="{FF2B5EF4-FFF2-40B4-BE49-F238E27FC236}">
                <a16:creationId xmlns:a16="http://schemas.microsoft.com/office/drawing/2014/main" id="{B8F765D5-BAD6-44F8-B581-EF28E41DB32D}"/>
              </a:ext>
            </a:extLst>
          </p:cNvPr>
          <p:cNvSpPr/>
          <p:nvPr/>
        </p:nvSpPr>
        <p:spPr>
          <a:xfrm>
            <a:off x="1526342" y="4079631"/>
            <a:ext cx="1706880" cy="562708"/>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Build Tender Object</a:t>
            </a:r>
          </a:p>
        </p:txBody>
      </p:sp>
      <p:sp>
        <p:nvSpPr>
          <p:cNvPr id="7" name="Rectangle: Rounded Corners 6">
            <a:extLst>
              <a:ext uri="{FF2B5EF4-FFF2-40B4-BE49-F238E27FC236}">
                <a16:creationId xmlns:a16="http://schemas.microsoft.com/office/drawing/2014/main" id="{CED1B421-FDDD-4C48-A22A-690BA3A5D5A7}"/>
              </a:ext>
            </a:extLst>
          </p:cNvPr>
          <p:cNvSpPr/>
          <p:nvPr/>
        </p:nvSpPr>
        <p:spPr>
          <a:xfrm>
            <a:off x="1237956" y="2464190"/>
            <a:ext cx="2011680" cy="75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t>Rfq</a:t>
            </a:r>
            <a:r>
              <a:rPr lang="en-ZA" sz="1200" dirty="0"/>
              <a:t> </a:t>
            </a:r>
          </a:p>
          <a:p>
            <a:pPr algn="ctr"/>
            <a:r>
              <a:rPr lang="en-ZA" sz="1200" dirty="0"/>
              <a:t>Display loading gif until loaded – go to header</a:t>
            </a:r>
          </a:p>
        </p:txBody>
      </p:sp>
      <p:sp>
        <p:nvSpPr>
          <p:cNvPr id="10" name="Flowchart: Internal Storage 9">
            <a:extLst>
              <a:ext uri="{FF2B5EF4-FFF2-40B4-BE49-F238E27FC236}">
                <a16:creationId xmlns:a16="http://schemas.microsoft.com/office/drawing/2014/main" id="{2B7E36C4-F290-4A4F-AE73-10AD423D3380}"/>
              </a:ext>
            </a:extLst>
          </p:cNvPr>
          <p:cNvSpPr/>
          <p:nvPr/>
        </p:nvSpPr>
        <p:spPr>
          <a:xfrm>
            <a:off x="759654" y="4829908"/>
            <a:ext cx="2968284" cy="109728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dirty="0" err="1">
                <a:solidFill>
                  <a:schemeClr val="tx1"/>
                </a:solidFill>
              </a:rPr>
              <a:t>Rfq</a:t>
            </a:r>
            <a:r>
              <a:rPr lang="en-ZA" dirty="0">
                <a:solidFill>
                  <a:schemeClr val="tx1"/>
                </a:solidFill>
              </a:rPr>
              <a:t>-header</a:t>
            </a:r>
          </a:p>
          <a:p>
            <a:r>
              <a:rPr lang="en-ZA" i="1" dirty="0">
                <a:solidFill>
                  <a:schemeClr val="tx1"/>
                </a:solidFill>
              </a:rPr>
              <a:t>S</a:t>
            </a:r>
            <a:r>
              <a:rPr lang="en-ZA" sz="1800" i="1" dirty="0">
                <a:solidFill>
                  <a:schemeClr val="tx1"/>
                </a:solidFill>
              </a:rPr>
              <a:t>how Information</a:t>
            </a:r>
          </a:p>
          <a:p>
            <a:r>
              <a:rPr lang="en-ZA" i="1" dirty="0">
                <a:solidFill>
                  <a:schemeClr val="tx1"/>
                </a:solidFill>
              </a:rPr>
              <a:t>Download Documents</a:t>
            </a:r>
            <a:endParaRPr lang="en-ZA" sz="1800" i="1" dirty="0">
              <a:solidFill>
                <a:schemeClr val="tx1"/>
              </a:solidFill>
            </a:endParaRPr>
          </a:p>
        </p:txBody>
      </p:sp>
      <p:sp>
        <p:nvSpPr>
          <p:cNvPr id="9" name="Flowchart: Internal Storage 8">
            <a:extLst>
              <a:ext uri="{FF2B5EF4-FFF2-40B4-BE49-F238E27FC236}">
                <a16:creationId xmlns:a16="http://schemas.microsoft.com/office/drawing/2014/main" id="{EF9FAFE6-A842-4CAA-93CA-9080D47EDDE1}"/>
              </a:ext>
            </a:extLst>
          </p:cNvPr>
          <p:cNvSpPr/>
          <p:nvPr/>
        </p:nvSpPr>
        <p:spPr>
          <a:xfrm>
            <a:off x="4308230" y="4829908"/>
            <a:ext cx="4072597" cy="1388011"/>
          </a:xfrm>
          <a:prstGeom prst="flowChartInternalStorag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dirty="0" err="1">
                <a:solidFill>
                  <a:schemeClr val="tx1"/>
                </a:solidFill>
              </a:rPr>
              <a:t>Rfq</a:t>
            </a:r>
            <a:r>
              <a:rPr lang="en-ZA" dirty="0">
                <a:solidFill>
                  <a:schemeClr val="tx1"/>
                </a:solidFill>
              </a:rPr>
              <a:t>-items – </a:t>
            </a:r>
            <a:r>
              <a:rPr lang="en-ZA" sz="1800" i="1" dirty="0">
                <a:solidFill>
                  <a:schemeClr val="tx1"/>
                </a:solidFill>
              </a:rPr>
              <a:t>list of Tender items</a:t>
            </a:r>
          </a:p>
          <a:p>
            <a:pPr marL="285750" indent="-285750">
              <a:buFont typeface="Arial" panose="020B0604020202020204" pitchFamily="34" charset="0"/>
              <a:buChar char="•"/>
            </a:pPr>
            <a:r>
              <a:rPr lang="en-ZA" sz="1400" b="1" i="1" dirty="0">
                <a:solidFill>
                  <a:schemeClr val="tx1"/>
                </a:solidFill>
              </a:rPr>
              <a:t>Accept Bid</a:t>
            </a:r>
          </a:p>
          <a:p>
            <a:pPr marL="285750" indent="-285750">
              <a:buFont typeface="Arial" panose="020B0604020202020204" pitchFamily="34" charset="0"/>
              <a:buChar char="•"/>
            </a:pPr>
            <a:r>
              <a:rPr lang="en-ZA" sz="1400" b="1" i="1" dirty="0">
                <a:solidFill>
                  <a:schemeClr val="tx1"/>
                </a:solidFill>
              </a:rPr>
              <a:t>Overall Validity</a:t>
            </a:r>
          </a:p>
          <a:p>
            <a:pPr marL="285750" indent="-285750">
              <a:buFont typeface="Arial" panose="020B0604020202020204" pitchFamily="34" charset="0"/>
              <a:buChar char="•"/>
            </a:pPr>
            <a:r>
              <a:rPr lang="en-ZA" sz="1400" b="1" i="1" dirty="0">
                <a:solidFill>
                  <a:schemeClr val="tx1"/>
                </a:solidFill>
              </a:rPr>
              <a:t>Overall Assumption</a:t>
            </a:r>
          </a:p>
          <a:p>
            <a:pPr marL="285750" indent="-285750">
              <a:buFont typeface="Arial" panose="020B0604020202020204" pitchFamily="34" charset="0"/>
              <a:buChar char="•"/>
            </a:pPr>
            <a:r>
              <a:rPr lang="en-ZA" sz="1400" b="1" i="1" dirty="0">
                <a:solidFill>
                  <a:schemeClr val="tx1"/>
                </a:solidFill>
              </a:rPr>
              <a:t>Upload Documents</a:t>
            </a:r>
          </a:p>
        </p:txBody>
      </p:sp>
      <p:sp>
        <p:nvSpPr>
          <p:cNvPr id="8" name="Flowchart: Internal Storage 7">
            <a:extLst>
              <a:ext uri="{FF2B5EF4-FFF2-40B4-BE49-F238E27FC236}">
                <a16:creationId xmlns:a16="http://schemas.microsoft.com/office/drawing/2014/main" id="{66DBBA19-1986-4EC5-9FB6-3A825C2C7017}"/>
              </a:ext>
            </a:extLst>
          </p:cNvPr>
          <p:cNvSpPr/>
          <p:nvPr/>
        </p:nvSpPr>
        <p:spPr>
          <a:xfrm>
            <a:off x="8961118" y="4832251"/>
            <a:ext cx="2968283" cy="109728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dirty="0" err="1"/>
              <a:t>Rfq</a:t>
            </a:r>
            <a:r>
              <a:rPr lang="en-ZA" dirty="0"/>
              <a:t>-item-detail – </a:t>
            </a:r>
            <a:r>
              <a:rPr lang="en-ZA" sz="1800" i="1" dirty="0"/>
              <a:t>Fill in</a:t>
            </a:r>
          </a:p>
          <a:p>
            <a:pPr marL="285750" indent="-285750">
              <a:buFont typeface="Arial" panose="020B0604020202020204" pitchFamily="34" charset="0"/>
              <a:buChar char="•"/>
            </a:pPr>
            <a:r>
              <a:rPr lang="en-ZA" sz="1200" i="1" dirty="0"/>
              <a:t>Price,</a:t>
            </a:r>
          </a:p>
          <a:p>
            <a:pPr marL="285750" indent="-285750">
              <a:buFont typeface="Arial" panose="020B0604020202020204" pitchFamily="34" charset="0"/>
              <a:buChar char="•"/>
            </a:pPr>
            <a:r>
              <a:rPr lang="en-ZA" sz="1200" i="1" dirty="0"/>
              <a:t>Validity and</a:t>
            </a:r>
          </a:p>
          <a:p>
            <a:pPr marL="285750" indent="-285750">
              <a:buFont typeface="Arial" panose="020B0604020202020204" pitchFamily="34" charset="0"/>
              <a:buChar char="•"/>
            </a:pPr>
            <a:r>
              <a:rPr lang="en-ZA" sz="1200" i="1" dirty="0"/>
              <a:t> Assumptions</a:t>
            </a:r>
            <a:endParaRPr lang="en-ZA" sz="1800" i="1" dirty="0"/>
          </a:p>
        </p:txBody>
      </p:sp>
      <p:sp>
        <p:nvSpPr>
          <p:cNvPr id="11" name="Oval 10">
            <a:extLst>
              <a:ext uri="{FF2B5EF4-FFF2-40B4-BE49-F238E27FC236}">
                <a16:creationId xmlns:a16="http://schemas.microsoft.com/office/drawing/2014/main" id="{353BBB99-DB16-4C57-A151-F211E1A8DA91}"/>
              </a:ext>
            </a:extLst>
          </p:cNvPr>
          <p:cNvSpPr/>
          <p:nvPr/>
        </p:nvSpPr>
        <p:spPr>
          <a:xfrm>
            <a:off x="1456005" y="1962444"/>
            <a:ext cx="1575582" cy="35169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Select 1</a:t>
            </a:r>
          </a:p>
        </p:txBody>
      </p:sp>
      <p:sp>
        <p:nvSpPr>
          <p:cNvPr id="12" name="Rectangle 11">
            <a:extLst>
              <a:ext uri="{FF2B5EF4-FFF2-40B4-BE49-F238E27FC236}">
                <a16:creationId xmlns:a16="http://schemas.microsoft.com/office/drawing/2014/main" id="{2669AB37-760E-4975-88BF-CF1A68235872}"/>
              </a:ext>
            </a:extLst>
          </p:cNvPr>
          <p:cNvSpPr/>
          <p:nvPr/>
        </p:nvSpPr>
        <p:spPr>
          <a:xfrm>
            <a:off x="2855743" y="4829908"/>
            <a:ext cx="872196" cy="1711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Bid &gt;&gt;</a:t>
            </a:r>
          </a:p>
        </p:txBody>
      </p:sp>
      <p:sp>
        <p:nvSpPr>
          <p:cNvPr id="13" name="Arrow: Right 12">
            <a:extLst>
              <a:ext uri="{FF2B5EF4-FFF2-40B4-BE49-F238E27FC236}">
                <a16:creationId xmlns:a16="http://schemas.microsoft.com/office/drawing/2014/main" id="{2F84FE01-D117-486C-B3C0-F2F404CFEC5A}"/>
              </a:ext>
            </a:extLst>
          </p:cNvPr>
          <p:cNvSpPr/>
          <p:nvPr/>
        </p:nvSpPr>
        <p:spPr>
          <a:xfrm>
            <a:off x="3727938" y="4829908"/>
            <a:ext cx="580291" cy="171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Oval 13">
            <a:extLst>
              <a:ext uri="{FF2B5EF4-FFF2-40B4-BE49-F238E27FC236}">
                <a16:creationId xmlns:a16="http://schemas.microsoft.com/office/drawing/2014/main" id="{4BDFCB09-9B9A-45C8-BEE4-92F340ABD58C}"/>
              </a:ext>
            </a:extLst>
          </p:cNvPr>
          <p:cNvSpPr/>
          <p:nvPr/>
        </p:nvSpPr>
        <p:spPr>
          <a:xfrm>
            <a:off x="7784122" y="5202702"/>
            <a:ext cx="1575582" cy="35169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Select 1</a:t>
            </a:r>
          </a:p>
        </p:txBody>
      </p:sp>
      <p:sp>
        <p:nvSpPr>
          <p:cNvPr id="15" name="Flowchart: Predefined Process 14">
            <a:extLst>
              <a:ext uri="{FF2B5EF4-FFF2-40B4-BE49-F238E27FC236}">
                <a16:creationId xmlns:a16="http://schemas.microsoft.com/office/drawing/2014/main" id="{D22CB0AA-4A7B-4192-9E4C-45341CB7DC86}"/>
              </a:ext>
            </a:extLst>
          </p:cNvPr>
          <p:cNvSpPr/>
          <p:nvPr/>
        </p:nvSpPr>
        <p:spPr>
          <a:xfrm>
            <a:off x="9591819" y="3974122"/>
            <a:ext cx="1706879" cy="562707"/>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Update item</a:t>
            </a:r>
          </a:p>
        </p:txBody>
      </p:sp>
      <p:sp>
        <p:nvSpPr>
          <p:cNvPr id="16" name="Flowchart: Predefined Process 15">
            <a:extLst>
              <a:ext uri="{FF2B5EF4-FFF2-40B4-BE49-F238E27FC236}">
                <a16:creationId xmlns:a16="http://schemas.microsoft.com/office/drawing/2014/main" id="{EB043521-36ED-4793-BB5F-28DF68384C2A}"/>
              </a:ext>
            </a:extLst>
          </p:cNvPr>
          <p:cNvSpPr/>
          <p:nvPr/>
        </p:nvSpPr>
        <p:spPr>
          <a:xfrm>
            <a:off x="5242560" y="3866268"/>
            <a:ext cx="1706879" cy="778413"/>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Upload Overall Assumption, Validity and Documents</a:t>
            </a:r>
          </a:p>
        </p:txBody>
      </p:sp>
      <p:sp>
        <p:nvSpPr>
          <p:cNvPr id="2" name="TextBox 1">
            <a:extLst>
              <a:ext uri="{FF2B5EF4-FFF2-40B4-BE49-F238E27FC236}">
                <a16:creationId xmlns:a16="http://schemas.microsoft.com/office/drawing/2014/main" id="{261B875A-B315-4CE5-B5A7-4982A97F1DCB}"/>
              </a:ext>
            </a:extLst>
          </p:cNvPr>
          <p:cNvSpPr txBox="1"/>
          <p:nvPr/>
        </p:nvSpPr>
        <p:spPr>
          <a:xfrm>
            <a:off x="5360276" y="425669"/>
            <a:ext cx="6072069" cy="1200329"/>
          </a:xfrm>
          <a:prstGeom prst="rect">
            <a:avLst/>
          </a:prstGeom>
          <a:noFill/>
        </p:spPr>
        <p:txBody>
          <a:bodyPr wrap="square" rtlCol="0">
            <a:spAutoFit/>
          </a:bodyPr>
          <a:lstStyle/>
          <a:p>
            <a:pPr marL="285750" indent="-285750">
              <a:buFont typeface="Arial" panose="020B0604020202020204" pitchFamily="34" charset="0"/>
              <a:buChar char="•"/>
            </a:pPr>
            <a:r>
              <a:rPr lang="en-ZA" dirty="0" err="1"/>
              <a:t>tenderHeader</a:t>
            </a:r>
            <a:endParaRPr lang="en-ZA" dirty="0"/>
          </a:p>
          <a:p>
            <a:pPr marL="285750" indent="-285750">
              <a:buFont typeface="Arial" panose="020B0604020202020204" pitchFamily="34" charset="0"/>
              <a:buChar char="•"/>
            </a:pPr>
            <a:r>
              <a:rPr lang="en-ZA" dirty="0" err="1"/>
              <a:t>tenderLine</a:t>
            </a:r>
            <a:endParaRPr lang="en-ZA" dirty="0"/>
          </a:p>
          <a:p>
            <a:pPr marL="285750" indent="-285750">
              <a:buFont typeface="Arial" panose="020B0604020202020204" pitchFamily="34" charset="0"/>
              <a:buChar char="•"/>
            </a:pPr>
            <a:r>
              <a:rPr lang="en-ZA" dirty="0" err="1"/>
              <a:t>tenderItems</a:t>
            </a:r>
            <a:endParaRPr lang="en-ZA" dirty="0"/>
          </a:p>
          <a:p>
            <a:pPr marL="285750" indent="-285750">
              <a:buFont typeface="Arial" panose="020B0604020202020204" pitchFamily="34" charset="0"/>
              <a:buChar char="•"/>
            </a:pPr>
            <a:r>
              <a:rPr lang="en-ZA"/>
              <a:t>controldates</a:t>
            </a:r>
          </a:p>
        </p:txBody>
      </p:sp>
    </p:spTree>
    <p:extLst>
      <p:ext uri="{BB962C8B-B14F-4D97-AF65-F5344CB8AC3E}">
        <p14:creationId xmlns:p14="http://schemas.microsoft.com/office/powerpoint/2010/main" val="90434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21314D0-49E2-4399-9866-25895D9B2877}"/>
              </a:ext>
            </a:extLst>
          </p:cNvPr>
          <p:cNvSpPr/>
          <p:nvPr/>
        </p:nvSpPr>
        <p:spPr>
          <a:xfrm>
            <a:off x="1278558" y="4772126"/>
            <a:ext cx="1414914" cy="3368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Vendor Record</a:t>
            </a:r>
          </a:p>
        </p:txBody>
      </p:sp>
      <p:sp>
        <p:nvSpPr>
          <p:cNvPr id="6" name="Rectangle: Rounded Corners 5">
            <a:extLst>
              <a:ext uri="{FF2B5EF4-FFF2-40B4-BE49-F238E27FC236}">
                <a16:creationId xmlns:a16="http://schemas.microsoft.com/office/drawing/2014/main" id="{29C8B756-4DB1-44CB-A2C2-686D33A1C9FE}"/>
              </a:ext>
            </a:extLst>
          </p:cNvPr>
          <p:cNvSpPr/>
          <p:nvPr/>
        </p:nvSpPr>
        <p:spPr>
          <a:xfrm>
            <a:off x="8744553" y="5516080"/>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Responding Documents</a:t>
            </a:r>
          </a:p>
        </p:txBody>
      </p:sp>
      <p:sp>
        <p:nvSpPr>
          <p:cNvPr id="7" name="Rectangle: Rounded Corners 6">
            <a:extLst>
              <a:ext uri="{FF2B5EF4-FFF2-40B4-BE49-F238E27FC236}">
                <a16:creationId xmlns:a16="http://schemas.microsoft.com/office/drawing/2014/main" id="{D12812CC-4899-471E-946B-3465F1FE58F1}"/>
              </a:ext>
            </a:extLst>
          </p:cNvPr>
          <p:cNvSpPr/>
          <p:nvPr/>
        </p:nvSpPr>
        <p:spPr>
          <a:xfrm>
            <a:off x="10533247" y="4596865"/>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Email and SMS Services</a:t>
            </a:r>
          </a:p>
        </p:txBody>
      </p:sp>
      <p:sp>
        <p:nvSpPr>
          <p:cNvPr id="8" name="Rectangle: Rounded Corners 7">
            <a:extLst>
              <a:ext uri="{FF2B5EF4-FFF2-40B4-BE49-F238E27FC236}">
                <a16:creationId xmlns:a16="http://schemas.microsoft.com/office/drawing/2014/main" id="{DD90ED78-8D7D-4FBC-B0BB-45B07A3B3056}"/>
              </a:ext>
            </a:extLst>
          </p:cNvPr>
          <p:cNvSpPr/>
          <p:nvPr/>
        </p:nvSpPr>
        <p:spPr>
          <a:xfrm>
            <a:off x="4549542" y="5605513"/>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Bid Items</a:t>
            </a:r>
          </a:p>
        </p:txBody>
      </p:sp>
      <p:sp>
        <p:nvSpPr>
          <p:cNvPr id="9" name="Rectangle: Rounded Corners 8">
            <a:extLst>
              <a:ext uri="{FF2B5EF4-FFF2-40B4-BE49-F238E27FC236}">
                <a16:creationId xmlns:a16="http://schemas.microsoft.com/office/drawing/2014/main" id="{A89051D0-3F34-4BFD-9565-942D4897819F}"/>
              </a:ext>
            </a:extLst>
          </p:cNvPr>
          <p:cNvSpPr/>
          <p:nvPr/>
        </p:nvSpPr>
        <p:spPr>
          <a:xfrm>
            <a:off x="4539915" y="1288181"/>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Tender Items</a:t>
            </a:r>
          </a:p>
        </p:txBody>
      </p:sp>
      <p:sp>
        <p:nvSpPr>
          <p:cNvPr id="10" name="Rectangle: Rounded Corners 9">
            <a:extLst>
              <a:ext uri="{FF2B5EF4-FFF2-40B4-BE49-F238E27FC236}">
                <a16:creationId xmlns:a16="http://schemas.microsoft.com/office/drawing/2014/main" id="{C50DC187-538E-406E-94C2-2C6F3126B737}"/>
              </a:ext>
            </a:extLst>
          </p:cNvPr>
          <p:cNvSpPr/>
          <p:nvPr/>
        </p:nvSpPr>
        <p:spPr>
          <a:xfrm>
            <a:off x="6126480" y="4596864"/>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Control Dates Record</a:t>
            </a:r>
          </a:p>
        </p:txBody>
      </p:sp>
      <p:sp>
        <p:nvSpPr>
          <p:cNvPr id="11" name="Rectangle: Rounded Corners 10">
            <a:extLst>
              <a:ext uri="{FF2B5EF4-FFF2-40B4-BE49-F238E27FC236}">
                <a16:creationId xmlns:a16="http://schemas.microsoft.com/office/drawing/2014/main" id="{7D744C40-5A43-43FC-B301-BD89EF3F1CD0}"/>
              </a:ext>
            </a:extLst>
          </p:cNvPr>
          <p:cNvSpPr/>
          <p:nvPr/>
        </p:nvSpPr>
        <p:spPr>
          <a:xfrm>
            <a:off x="8744553" y="1377214"/>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Standard Documents</a:t>
            </a:r>
          </a:p>
        </p:txBody>
      </p:sp>
      <p:sp>
        <p:nvSpPr>
          <p:cNvPr id="12" name="Rectangle: Rounded Corners 11">
            <a:extLst>
              <a:ext uri="{FF2B5EF4-FFF2-40B4-BE49-F238E27FC236}">
                <a16:creationId xmlns:a16="http://schemas.microsoft.com/office/drawing/2014/main" id="{3A82AB77-0945-410D-B17B-DFF3F538E34B}"/>
              </a:ext>
            </a:extLst>
          </p:cNvPr>
          <p:cNvSpPr/>
          <p:nvPr/>
        </p:nvSpPr>
        <p:spPr>
          <a:xfrm>
            <a:off x="8744553" y="487679"/>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Documents</a:t>
            </a:r>
          </a:p>
        </p:txBody>
      </p:sp>
      <p:sp>
        <p:nvSpPr>
          <p:cNvPr id="13" name="Rectangle: Rounded Corners 12">
            <a:extLst>
              <a:ext uri="{FF2B5EF4-FFF2-40B4-BE49-F238E27FC236}">
                <a16:creationId xmlns:a16="http://schemas.microsoft.com/office/drawing/2014/main" id="{F3720F9A-B98D-4089-98FB-C489B9547CD0}"/>
              </a:ext>
            </a:extLst>
          </p:cNvPr>
          <p:cNvSpPr/>
          <p:nvPr/>
        </p:nvSpPr>
        <p:spPr>
          <a:xfrm>
            <a:off x="6096000" y="516556"/>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Control Record</a:t>
            </a:r>
          </a:p>
        </p:txBody>
      </p:sp>
      <p:sp>
        <p:nvSpPr>
          <p:cNvPr id="14" name="Rectangle: Rounded Corners 13">
            <a:extLst>
              <a:ext uri="{FF2B5EF4-FFF2-40B4-BE49-F238E27FC236}">
                <a16:creationId xmlns:a16="http://schemas.microsoft.com/office/drawing/2014/main" id="{1CC8C1E0-DC80-4054-8A8C-2224210F253C}"/>
              </a:ext>
            </a:extLst>
          </p:cNvPr>
          <p:cNvSpPr/>
          <p:nvPr/>
        </p:nvSpPr>
        <p:spPr>
          <a:xfrm>
            <a:off x="4549542" y="4603683"/>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Bid</a:t>
            </a:r>
          </a:p>
        </p:txBody>
      </p:sp>
      <p:sp>
        <p:nvSpPr>
          <p:cNvPr id="15" name="Rectangle: Rounded Corners 14">
            <a:extLst>
              <a:ext uri="{FF2B5EF4-FFF2-40B4-BE49-F238E27FC236}">
                <a16:creationId xmlns:a16="http://schemas.microsoft.com/office/drawing/2014/main" id="{5303C319-E838-4A21-8AC1-F76F77D17BC8}"/>
              </a:ext>
            </a:extLst>
          </p:cNvPr>
          <p:cNvSpPr/>
          <p:nvPr/>
        </p:nvSpPr>
        <p:spPr>
          <a:xfrm>
            <a:off x="4525477" y="516556"/>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Tender Requirements</a:t>
            </a:r>
          </a:p>
        </p:txBody>
      </p:sp>
      <p:sp>
        <p:nvSpPr>
          <p:cNvPr id="16" name="Rectangle: Rounded Corners 15">
            <a:extLst>
              <a:ext uri="{FF2B5EF4-FFF2-40B4-BE49-F238E27FC236}">
                <a16:creationId xmlns:a16="http://schemas.microsoft.com/office/drawing/2014/main" id="{86155B71-406D-477A-82E8-AF42B06FF6CA}"/>
              </a:ext>
            </a:extLst>
          </p:cNvPr>
          <p:cNvSpPr/>
          <p:nvPr/>
        </p:nvSpPr>
        <p:spPr>
          <a:xfrm>
            <a:off x="1278558" y="5356861"/>
            <a:ext cx="1414914" cy="33688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Vendor Partner</a:t>
            </a:r>
          </a:p>
        </p:txBody>
      </p:sp>
      <p:cxnSp>
        <p:nvCxnSpPr>
          <p:cNvPr id="17" name="Straight Arrow Connector 16">
            <a:extLst>
              <a:ext uri="{FF2B5EF4-FFF2-40B4-BE49-F238E27FC236}">
                <a16:creationId xmlns:a16="http://schemas.microsoft.com/office/drawing/2014/main" id="{AD5CDE7D-84F8-49E9-AF68-D52923DD412C}"/>
              </a:ext>
            </a:extLst>
          </p:cNvPr>
          <p:cNvCxnSpPr>
            <a:stCxn id="14" idx="1"/>
            <a:endCxn id="3" idx="3"/>
          </p:cNvCxnSpPr>
          <p:nvPr/>
        </p:nvCxnSpPr>
        <p:spPr>
          <a:xfrm flipH="1">
            <a:off x="2693472" y="4940568"/>
            <a:ext cx="18560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D8ACCF-7521-4D79-B49D-A4311854F112}"/>
              </a:ext>
            </a:extLst>
          </p:cNvPr>
          <p:cNvCxnSpPr>
            <a:cxnSpLocks/>
            <a:stCxn id="14" idx="1"/>
            <a:endCxn id="16" idx="3"/>
          </p:cNvCxnSpPr>
          <p:nvPr/>
        </p:nvCxnSpPr>
        <p:spPr>
          <a:xfrm flipH="1">
            <a:off x="2693472" y="4940568"/>
            <a:ext cx="1856070" cy="5847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12FBB97-9506-4E98-AF97-ED739B044CFE}"/>
              </a:ext>
            </a:extLst>
          </p:cNvPr>
          <p:cNvSpPr/>
          <p:nvPr/>
        </p:nvSpPr>
        <p:spPr>
          <a:xfrm>
            <a:off x="1254493" y="1409298"/>
            <a:ext cx="1414914" cy="6737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Tender Reference Object</a:t>
            </a:r>
          </a:p>
          <a:p>
            <a:pPr algn="ctr"/>
            <a:r>
              <a:rPr lang="en-ZA" sz="1050" dirty="0">
                <a:solidFill>
                  <a:schemeClr val="tx1"/>
                </a:solidFill>
              </a:rPr>
              <a:t>RFQ, </a:t>
            </a:r>
            <a:r>
              <a:rPr lang="en-ZA" sz="1050" dirty="0" err="1">
                <a:solidFill>
                  <a:schemeClr val="tx1"/>
                </a:solidFill>
              </a:rPr>
              <a:t>Notif</a:t>
            </a:r>
            <a:r>
              <a:rPr lang="en-ZA" sz="1050" dirty="0">
                <a:solidFill>
                  <a:schemeClr val="tx1"/>
                </a:solidFill>
              </a:rPr>
              <a:t>, WO, </a:t>
            </a:r>
            <a:r>
              <a:rPr lang="en-ZA" sz="1050" dirty="0" err="1">
                <a:solidFill>
                  <a:schemeClr val="tx1"/>
                </a:solidFill>
              </a:rPr>
              <a:t>Preq</a:t>
            </a:r>
            <a:endParaRPr lang="en-ZA" sz="1050" dirty="0">
              <a:solidFill>
                <a:schemeClr val="tx1"/>
              </a:solidFill>
            </a:endParaRPr>
          </a:p>
        </p:txBody>
      </p:sp>
    </p:spTree>
    <p:extLst>
      <p:ext uri="{BB962C8B-B14F-4D97-AF65-F5344CB8AC3E}">
        <p14:creationId xmlns:p14="http://schemas.microsoft.com/office/powerpoint/2010/main" val="1289984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1D7AD5F-7243-41D7-87FB-3C8D13E34A16}"/>
              </a:ext>
            </a:extLst>
          </p:cNvPr>
          <p:cNvSpPr/>
          <p:nvPr/>
        </p:nvSpPr>
        <p:spPr>
          <a:xfrm>
            <a:off x="193129" y="1118076"/>
            <a:ext cx="250534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err="1">
                <a:solidFill>
                  <a:schemeClr val="accent1"/>
                </a:solidFill>
              </a:rPr>
              <a:t>RFQHeader</a:t>
            </a:r>
            <a:endParaRPr lang="en-ZA" sz="1200" b="1" dirty="0">
              <a:solidFill>
                <a:schemeClr val="accent1"/>
              </a:solidFill>
            </a:endParaRPr>
          </a:p>
        </p:txBody>
      </p:sp>
      <p:sp>
        <p:nvSpPr>
          <p:cNvPr id="17" name="Arrow: Down 16">
            <a:extLst>
              <a:ext uri="{FF2B5EF4-FFF2-40B4-BE49-F238E27FC236}">
                <a16:creationId xmlns:a16="http://schemas.microsoft.com/office/drawing/2014/main" id="{9B8ABF13-1F4E-4484-888E-397D6421C94A}"/>
              </a:ext>
            </a:extLst>
          </p:cNvPr>
          <p:cNvSpPr/>
          <p:nvPr/>
        </p:nvSpPr>
        <p:spPr>
          <a:xfrm>
            <a:off x="7991958" y="2444000"/>
            <a:ext cx="457201" cy="450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b="1"/>
          </a:p>
        </p:txBody>
      </p:sp>
      <p:sp>
        <p:nvSpPr>
          <p:cNvPr id="23" name="Rectangle: Rounded Corners 22">
            <a:extLst>
              <a:ext uri="{FF2B5EF4-FFF2-40B4-BE49-F238E27FC236}">
                <a16:creationId xmlns:a16="http://schemas.microsoft.com/office/drawing/2014/main" id="{6EC30CF6-02FC-48AB-A75C-4DC1290C4C66}"/>
              </a:ext>
            </a:extLst>
          </p:cNvPr>
          <p:cNvSpPr/>
          <p:nvPr/>
        </p:nvSpPr>
        <p:spPr>
          <a:xfrm>
            <a:off x="7659083" y="1993426"/>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Edit Bid Item</a:t>
            </a:r>
          </a:p>
        </p:txBody>
      </p:sp>
      <p:sp>
        <p:nvSpPr>
          <p:cNvPr id="26" name="Rectangle: Rounded Corners 25">
            <a:extLst>
              <a:ext uri="{FF2B5EF4-FFF2-40B4-BE49-F238E27FC236}">
                <a16:creationId xmlns:a16="http://schemas.microsoft.com/office/drawing/2014/main" id="{1468DC45-3781-4AA5-9463-20007DD48976}"/>
              </a:ext>
            </a:extLst>
          </p:cNvPr>
          <p:cNvSpPr/>
          <p:nvPr/>
        </p:nvSpPr>
        <p:spPr>
          <a:xfrm>
            <a:off x="6391840" y="1993426"/>
            <a:ext cx="1129331"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Extract to </a:t>
            </a:r>
            <a:r>
              <a:rPr lang="en-ZA" sz="1200" b="1" dirty="0" err="1">
                <a:solidFill>
                  <a:schemeClr val="accent1"/>
                </a:solidFill>
              </a:rPr>
              <a:t>BidItem</a:t>
            </a:r>
            <a:endParaRPr lang="en-ZA" sz="1200" b="1" dirty="0">
              <a:solidFill>
                <a:schemeClr val="accent1"/>
              </a:solidFill>
            </a:endParaRPr>
          </a:p>
        </p:txBody>
      </p:sp>
      <p:sp>
        <p:nvSpPr>
          <p:cNvPr id="30" name="Rectangle: Rounded Corners 29">
            <a:extLst>
              <a:ext uri="{FF2B5EF4-FFF2-40B4-BE49-F238E27FC236}">
                <a16:creationId xmlns:a16="http://schemas.microsoft.com/office/drawing/2014/main" id="{D06BCFC5-B4C2-4CF1-909C-002C2CB19CA6}"/>
              </a:ext>
            </a:extLst>
          </p:cNvPr>
          <p:cNvSpPr/>
          <p:nvPr/>
        </p:nvSpPr>
        <p:spPr>
          <a:xfrm>
            <a:off x="10853530" y="2311588"/>
            <a:ext cx="1338470" cy="45057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RFQHEAD</a:t>
            </a:r>
          </a:p>
        </p:txBody>
      </p:sp>
      <p:sp>
        <p:nvSpPr>
          <p:cNvPr id="31" name="Rectangle: Rounded Corners 30">
            <a:extLst>
              <a:ext uri="{FF2B5EF4-FFF2-40B4-BE49-F238E27FC236}">
                <a16:creationId xmlns:a16="http://schemas.microsoft.com/office/drawing/2014/main" id="{C3E70007-D29B-407E-9F62-E4FA0BCCB17F}"/>
              </a:ext>
            </a:extLst>
          </p:cNvPr>
          <p:cNvSpPr/>
          <p:nvPr/>
        </p:nvSpPr>
        <p:spPr>
          <a:xfrm>
            <a:off x="6653488" y="4638192"/>
            <a:ext cx="1338470" cy="45057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RFQREQITEMS</a:t>
            </a:r>
          </a:p>
        </p:txBody>
      </p:sp>
      <p:sp>
        <p:nvSpPr>
          <p:cNvPr id="32" name="Rectangle: Rounded Corners 31">
            <a:extLst>
              <a:ext uri="{FF2B5EF4-FFF2-40B4-BE49-F238E27FC236}">
                <a16:creationId xmlns:a16="http://schemas.microsoft.com/office/drawing/2014/main" id="{F9D58927-0765-4AAC-9D05-2CCB48DDD3E1}"/>
              </a:ext>
            </a:extLst>
          </p:cNvPr>
          <p:cNvSpPr/>
          <p:nvPr/>
        </p:nvSpPr>
        <p:spPr>
          <a:xfrm>
            <a:off x="1984688" y="3955084"/>
            <a:ext cx="1802126"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BidResponse</a:t>
            </a:r>
            <a:endParaRPr lang="en-ZA" sz="1200" dirty="0">
              <a:solidFill>
                <a:schemeClr val="accent1"/>
              </a:solidFill>
            </a:endParaRPr>
          </a:p>
        </p:txBody>
      </p:sp>
      <p:sp>
        <p:nvSpPr>
          <p:cNvPr id="33" name="Rectangle: Rounded Corners 32">
            <a:extLst>
              <a:ext uri="{FF2B5EF4-FFF2-40B4-BE49-F238E27FC236}">
                <a16:creationId xmlns:a16="http://schemas.microsoft.com/office/drawing/2014/main" id="{14F5F770-F839-4822-AA34-F40A374DC52D}"/>
              </a:ext>
            </a:extLst>
          </p:cNvPr>
          <p:cNvSpPr/>
          <p:nvPr/>
        </p:nvSpPr>
        <p:spPr>
          <a:xfrm>
            <a:off x="193129" y="3965416"/>
            <a:ext cx="165984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BidPriceResponse</a:t>
            </a:r>
            <a:endParaRPr lang="en-ZA" sz="1200" dirty="0">
              <a:solidFill>
                <a:schemeClr val="accent1"/>
              </a:solidFill>
            </a:endParaRPr>
          </a:p>
        </p:txBody>
      </p:sp>
      <p:sp>
        <p:nvSpPr>
          <p:cNvPr id="34" name="TextBox 33">
            <a:extLst>
              <a:ext uri="{FF2B5EF4-FFF2-40B4-BE49-F238E27FC236}">
                <a16:creationId xmlns:a16="http://schemas.microsoft.com/office/drawing/2014/main" id="{1C32B093-A910-4668-9180-917915B4C2F6}"/>
              </a:ext>
            </a:extLst>
          </p:cNvPr>
          <p:cNvSpPr txBox="1"/>
          <p:nvPr/>
        </p:nvSpPr>
        <p:spPr>
          <a:xfrm>
            <a:off x="10783537" y="2769628"/>
            <a:ext cx="1659841" cy="1384995"/>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err="1"/>
              <a:t>Ref_Text</a:t>
            </a:r>
            <a:endParaRPr lang="en-ZA" sz="1200" dirty="0"/>
          </a:p>
          <a:p>
            <a:pPr marL="171450" indent="-171450">
              <a:buFont typeface="Arial" panose="020B0604020202020204" pitchFamily="34" charset="0"/>
              <a:buChar char="•"/>
            </a:pPr>
            <a:r>
              <a:rPr lang="en-ZA" sz="1200" dirty="0" err="1"/>
              <a:t>RFQNo</a:t>
            </a:r>
            <a:endParaRPr lang="en-ZA" sz="1200" dirty="0"/>
          </a:p>
          <a:p>
            <a:pPr marL="171450" indent="-171450">
              <a:buFont typeface="Arial" panose="020B0604020202020204" pitchFamily="34" charset="0"/>
              <a:buChar char="•"/>
            </a:pPr>
            <a:r>
              <a:rPr lang="en-ZA" sz="1200" dirty="0"/>
              <a:t>Cut-off</a:t>
            </a:r>
          </a:p>
          <a:p>
            <a:pPr marL="171450" indent="-171450">
              <a:buFont typeface="Arial" panose="020B0604020202020204" pitchFamily="34" charset="0"/>
              <a:buChar char="•"/>
            </a:pPr>
            <a:r>
              <a:rPr lang="en-ZA" sz="1200" dirty="0"/>
              <a:t>Delivery Date</a:t>
            </a:r>
          </a:p>
          <a:p>
            <a:pPr marL="171450" indent="-171450">
              <a:buFont typeface="Arial" panose="020B0604020202020204" pitchFamily="34" charset="0"/>
              <a:buChar char="•"/>
            </a:pPr>
            <a:r>
              <a:rPr lang="en-ZA" sz="1200" dirty="0" err="1"/>
              <a:t>Request_Text</a:t>
            </a:r>
            <a:endParaRPr lang="en-ZA" sz="1200" dirty="0"/>
          </a:p>
        </p:txBody>
      </p:sp>
      <p:sp>
        <p:nvSpPr>
          <p:cNvPr id="35" name="TextBox 34">
            <a:extLst>
              <a:ext uri="{FF2B5EF4-FFF2-40B4-BE49-F238E27FC236}">
                <a16:creationId xmlns:a16="http://schemas.microsoft.com/office/drawing/2014/main" id="{407C8A0B-F349-42F7-B9EC-DCDB9976B385}"/>
              </a:ext>
            </a:extLst>
          </p:cNvPr>
          <p:cNvSpPr txBox="1"/>
          <p:nvPr/>
        </p:nvSpPr>
        <p:spPr>
          <a:xfrm>
            <a:off x="6637607" y="5071064"/>
            <a:ext cx="1659841" cy="1754326"/>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a:t>RFQGUID</a:t>
            </a:r>
          </a:p>
          <a:p>
            <a:pPr marL="171450" indent="-171450">
              <a:buFont typeface="Arial" panose="020B0604020202020204" pitchFamily="34" charset="0"/>
              <a:buChar char="•"/>
            </a:pPr>
            <a:r>
              <a:rPr lang="en-ZA" sz="1200" dirty="0"/>
              <a:t>ITEMNO</a:t>
            </a:r>
          </a:p>
          <a:p>
            <a:pPr marL="171450" indent="-171450">
              <a:buFont typeface="Arial" panose="020B0604020202020204" pitchFamily="34" charset="0"/>
              <a:buChar char="•"/>
            </a:pPr>
            <a:r>
              <a:rPr lang="en-ZA" sz="1200" dirty="0"/>
              <a:t>Material</a:t>
            </a:r>
          </a:p>
          <a:p>
            <a:pPr marL="171450" indent="-171450">
              <a:buFont typeface="Arial" panose="020B0604020202020204" pitchFamily="34" charset="0"/>
              <a:buChar char="•"/>
            </a:pPr>
            <a:r>
              <a:rPr lang="en-ZA" sz="1200" dirty="0" err="1"/>
              <a:t>Short_Text</a:t>
            </a:r>
            <a:endParaRPr lang="en-ZA" sz="1200" dirty="0"/>
          </a:p>
          <a:p>
            <a:pPr marL="171450" indent="-171450">
              <a:buFont typeface="Arial" panose="020B0604020202020204" pitchFamily="34" charset="0"/>
              <a:buChar char="•"/>
            </a:pPr>
            <a:r>
              <a:rPr lang="en-ZA" sz="1200" dirty="0" err="1"/>
              <a:t>Long_Text</a:t>
            </a:r>
            <a:endParaRPr lang="en-ZA" sz="1200" dirty="0"/>
          </a:p>
          <a:p>
            <a:pPr marL="171450" indent="-171450">
              <a:buFont typeface="Arial" panose="020B0604020202020204" pitchFamily="34" charset="0"/>
              <a:buChar char="•"/>
            </a:pPr>
            <a:r>
              <a:rPr lang="en-ZA" sz="1200" dirty="0"/>
              <a:t>Quantity</a:t>
            </a:r>
          </a:p>
          <a:p>
            <a:pPr marL="171450" indent="-171450">
              <a:buFont typeface="Arial" panose="020B0604020202020204" pitchFamily="34" charset="0"/>
              <a:buChar char="•"/>
            </a:pPr>
            <a:endParaRPr lang="en-ZA" sz="1200" dirty="0"/>
          </a:p>
        </p:txBody>
      </p:sp>
      <p:sp>
        <p:nvSpPr>
          <p:cNvPr id="36" name="TextBox 35">
            <a:extLst>
              <a:ext uri="{FF2B5EF4-FFF2-40B4-BE49-F238E27FC236}">
                <a16:creationId xmlns:a16="http://schemas.microsoft.com/office/drawing/2014/main" id="{8E39735B-744E-4FC6-A5E2-BA3FBF53EDA4}"/>
              </a:ext>
            </a:extLst>
          </p:cNvPr>
          <p:cNvSpPr txBox="1"/>
          <p:nvPr/>
        </p:nvSpPr>
        <p:spPr>
          <a:xfrm>
            <a:off x="231360" y="4424190"/>
            <a:ext cx="1659841"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t> </a:t>
            </a:r>
            <a:r>
              <a:rPr lang="en-US" sz="1200" dirty="0" err="1"/>
              <a:t>guid</a:t>
            </a:r>
            <a:r>
              <a:rPr lang="en-US" sz="1200" dirty="0"/>
              <a:t>: string;</a:t>
            </a:r>
          </a:p>
          <a:p>
            <a:pPr marL="171450" indent="-171450">
              <a:buFont typeface="Arial" panose="020B0604020202020204" pitchFamily="34" charset="0"/>
              <a:buChar char="•"/>
            </a:pPr>
            <a:r>
              <a:rPr lang="en-US" sz="1200" dirty="0"/>
              <a:t> email: string;</a:t>
            </a:r>
          </a:p>
          <a:p>
            <a:pPr marL="171450" indent="-171450">
              <a:buFont typeface="Arial" panose="020B0604020202020204" pitchFamily="34" charset="0"/>
              <a:buChar char="•"/>
            </a:pPr>
            <a:r>
              <a:rPr lang="en-US" sz="1200" dirty="0"/>
              <a:t> </a:t>
            </a:r>
            <a:r>
              <a:rPr lang="en-US" sz="1200" dirty="0" err="1"/>
              <a:t>bidGuid</a:t>
            </a:r>
            <a:r>
              <a:rPr lang="en-US" sz="1200" dirty="0"/>
              <a:t>: string;</a:t>
            </a:r>
          </a:p>
          <a:p>
            <a:pPr marL="171450" indent="-171450">
              <a:buFont typeface="Arial" panose="020B0604020202020204" pitchFamily="34" charset="0"/>
              <a:buChar char="•"/>
            </a:pPr>
            <a:r>
              <a:rPr lang="en-US" sz="1200" dirty="0"/>
              <a:t> </a:t>
            </a:r>
            <a:r>
              <a:rPr lang="en-US" sz="1200" dirty="0" err="1"/>
              <a:t>itemindex</a:t>
            </a:r>
            <a:r>
              <a:rPr lang="en-US" sz="1200" dirty="0"/>
              <a:t>: string;</a:t>
            </a:r>
          </a:p>
          <a:p>
            <a:pPr marL="171450" indent="-171450">
              <a:buFont typeface="Arial" panose="020B0604020202020204" pitchFamily="34" charset="0"/>
              <a:buChar char="•"/>
            </a:pPr>
            <a:r>
              <a:rPr lang="en-US" sz="1200" dirty="0"/>
              <a:t> assumption: string;</a:t>
            </a:r>
          </a:p>
          <a:p>
            <a:pPr marL="171450" indent="-171450">
              <a:buFont typeface="Arial" panose="020B0604020202020204" pitchFamily="34" charset="0"/>
              <a:buChar char="•"/>
            </a:pPr>
            <a:r>
              <a:rPr lang="en-US" sz="1200" dirty="0"/>
              <a:t> </a:t>
            </a:r>
            <a:r>
              <a:rPr lang="en-US" sz="1200" dirty="0" err="1"/>
              <a:t>bidprice</a:t>
            </a:r>
            <a:r>
              <a:rPr lang="en-US" sz="1200" dirty="0"/>
              <a:t>: number;</a:t>
            </a:r>
          </a:p>
          <a:p>
            <a:pPr marL="171450" indent="-171450">
              <a:buFont typeface="Arial" panose="020B0604020202020204" pitchFamily="34" charset="0"/>
              <a:buChar char="•"/>
            </a:pPr>
            <a:r>
              <a:rPr lang="en-US" sz="1200" dirty="0"/>
              <a:t> horizon: string;</a:t>
            </a:r>
          </a:p>
          <a:p>
            <a:pPr marL="171450" indent="-171450">
              <a:buFont typeface="Arial" panose="020B0604020202020204" pitchFamily="34" charset="0"/>
              <a:buChar char="•"/>
            </a:pPr>
            <a:r>
              <a:rPr lang="en-US" sz="1200" dirty="0"/>
              <a:t> quality: string;</a:t>
            </a:r>
          </a:p>
          <a:p>
            <a:pPr marL="171450" indent="-171450">
              <a:buFont typeface="Arial" panose="020B0604020202020204" pitchFamily="34" charset="0"/>
              <a:buChar char="•"/>
            </a:pPr>
            <a:r>
              <a:rPr lang="en-US" sz="1200" dirty="0"/>
              <a:t> </a:t>
            </a:r>
            <a:r>
              <a:rPr lang="en-US" sz="1200" dirty="0" err="1"/>
              <a:t>lastdate</a:t>
            </a:r>
            <a:r>
              <a:rPr lang="en-US" sz="1200" dirty="0"/>
              <a:t>: string;</a:t>
            </a:r>
            <a:endParaRPr lang="en-ZA" sz="1200" dirty="0"/>
          </a:p>
        </p:txBody>
      </p:sp>
      <p:sp>
        <p:nvSpPr>
          <p:cNvPr id="37" name="TextBox 36">
            <a:extLst>
              <a:ext uri="{FF2B5EF4-FFF2-40B4-BE49-F238E27FC236}">
                <a16:creationId xmlns:a16="http://schemas.microsoft.com/office/drawing/2014/main" id="{972E298A-62C6-46A4-A0BC-E4BBDA1A5A73}"/>
              </a:ext>
            </a:extLst>
          </p:cNvPr>
          <p:cNvSpPr txBox="1"/>
          <p:nvPr/>
        </p:nvSpPr>
        <p:spPr>
          <a:xfrm>
            <a:off x="2130155" y="4405658"/>
            <a:ext cx="1659841" cy="1200329"/>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 string;</a:t>
            </a:r>
          </a:p>
          <a:p>
            <a:pPr marL="171450" indent="-171450">
              <a:buFont typeface="Arial" panose="020B0604020202020204" pitchFamily="34" charset="0"/>
              <a:buChar char="•"/>
            </a:pPr>
            <a:r>
              <a:rPr lang="en-ZA" sz="1200" dirty="0"/>
              <a:t>email: string;</a:t>
            </a:r>
          </a:p>
          <a:p>
            <a:pPr marL="171450" indent="-171450">
              <a:buFont typeface="Arial" panose="020B0604020202020204" pitchFamily="34" charset="0"/>
              <a:buChar char="•"/>
            </a:pPr>
            <a:r>
              <a:rPr lang="en-ZA" sz="1200" dirty="0" err="1"/>
              <a:t>bidGuid</a:t>
            </a:r>
            <a:r>
              <a:rPr lang="en-ZA" sz="1200" dirty="0"/>
              <a:t>: string;</a:t>
            </a:r>
          </a:p>
          <a:p>
            <a:pPr marL="171450" indent="-171450">
              <a:buFont typeface="Arial" panose="020B0604020202020204" pitchFamily="34" charset="0"/>
              <a:buChar char="•"/>
            </a:pPr>
            <a:r>
              <a:rPr lang="en-ZA" sz="1200" dirty="0" err="1"/>
              <a:t>longtext</a:t>
            </a:r>
            <a:r>
              <a:rPr lang="en-ZA" sz="1200" dirty="0"/>
              <a:t>: string;</a:t>
            </a:r>
          </a:p>
          <a:p>
            <a:pPr marL="171450" indent="-171450">
              <a:buFont typeface="Arial" panose="020B0604020202020204" pitchFamily="34" charset="0"/>
              <a:buChar char="•"/>
            </a:pPr>
            <a:r>
              <a:rPr lang="en-ZA" sz="1200" dirty="0"/>
              <a:t>quality: string;</a:t>
            </a:r>
          </a:p>
          <a:p>
            <a:pPr marL="171450" indent="-171450">
              <a:buFont typeface="Arial" panose="020B0604020202020204" pitchFamily="34" charset="0"/>
              <a:buChar char="•"/>
            </a:pPr>
            <a:r>
              <a:rPr lang="en-ZA" sz="1200" dirty="0" err="1"/>
              <a:t>lastdate</a:t>
            </a:r>
            <a:r>
              <a:rPr lang="en-ZA" sz="1200" dirty="0"/>
              <a:t>: string;</a:t>
            </a:r>
          </a:p>
        </p:txBody>
      </p:sp>
      <p:sp>
        <p:nvSpPr>
          <p:cNvPr id="38" name="Rectangle: Rounded Corners 37">
            <a:extLst>
              <a:ext uri="{FF2B5EF4-FFF2-40B4-BE49-F238E27FC236}">
                <a16:creationId xmlns:a16="http://schemas.microsoft.com/office/drawing/2014/main" id="{C92A9EB9-D7EC-4DF0-B74B-12DE3022C51B}"/>
              </a:ext>
            </a:extLst>
          </p:cNvPr>
          <p:cNvSpPr/>
          <p:nvPr/>
        </p:nvSpPr>
        <p:spPr>
          <a:xfrm>
            <a:off x="212189" y="1793318"/>
            <a:ext cx="250534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err="1">
                <a:solidFill>
                  <a:schemeClr val="accent1"/>
                </a:solidFill>
              </a:rPr>
              <a:t>RFQVendor</a:t>
            </a:r>
            <a:endParaRPr lang="en-ZA" sz="1200" b="1" dirty="0">
              <a:solidFill>
                <a:schemeClr val="accent1"/>
              </a:solidFill>
            </a:endParaRPr>
          </a:p>
        </p:txBody>
      </p:sp>
      <p:sp>
        <p:nvSpPr>
          <p:cNvPr id="39" name="Rectangle: Rounded Corners 38">
            <a:extLst>
              <a:ext uri="{FF2B5EF4-FFF2-40B4-BE49-F238E27FC236}">
                <a16:creationId xmlns:a16="http://schemas.microsoft.com/office/drawing/2014/main" id="{5C7A17F9-C4C1-4F66-BE3A-7B969761B3BF}"/>
              </a:ext>
            </a:extLst>
          </p:cNvPr>
          <p:cNvSpPr/>
          <p:nvPr/>
        </p:nvSpPr>
        <p:spPr>
          <a:xfrm>
            <a:off x="4666408" y="1900552"/>
            <a:ext cx="1305342" cy="63632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tx1"/>
                </a:solidFill>
              </a:rPr>
              <a:t>Change to </a:t>
            </a:r>
            <a:r>
              <a:rPr lang="en-ZA" sz="1200" b="1" dirty="0">
                <a:solidFill>
                  <a:schemeClr val="tx1"/>
                </a:solidFill>
                <a:highlight>
                  <a:srgbClr val="FFFF00"/>
                </a:highlight>
              </a:rPr>
              <a:t>Bid</a:t>
            </a:r>
            <a:r>
              <a:rPr lang="en-ZA" sz="1200" b="1" dirty="0">
                <a:solidFill>
                  <a:schemeClr val="tx1"/>
                </a:solidFill>
              </a:rPr>
              <a:t> Response: text,</a:t>
            </a:r>
          </a:p>
          <a:p>
            <a:pPr algn="ctr"/>
            <a:r>
              <a:rPr lang="en-ZA" sz="1200" b="1" dirty="0">
                <a:solidFill>
                  <a:schemeClr val="tx1"/>
                </a:solidFill>
              </a:rPr>
              <a:t>Items: </a:t>
            </a:r>
            <a:r>
              <a:rPr lang="en-ZA" sz="1200" b="1" dirty="0" err="1">
                <a:solidFill>
                  <a:schemeClr val="tx1"/>
                </a:solidFill>
              </a:rPr>
              <a:t>BidItem</a:t>
            </a:r>
            <a:r>
              <a:rPr lang="en-ZA" sz="1200" b="1" dirty="0">
                <a:solidFill>
                  <a:schemeClr val="tx1"/>
                </a:solidFill>
              </a:rPr>
              <a:t>[]</a:t>
            </a:r>
          </a:p>
        </p:txBody>
      </p:sp>
      <p:sp>
        <p:nvSpPr>
          <p:cNvPr id="42" name="Rectangle: Rounded Corners 41">
            <a:extLst>
              <a:ext uri="{FF2B5EF4-FFF2-40B4-BE49-F238E27FC236}">
                <a16:creationId xmlns:a16="http://schemas.microsoft.com/office/drawing/2014/main" id="{173D5568-4E21-4C27-AAA4-976FEFE44225}"/>
              </a:ext>
            </a:extLst>
          </p:cNvPr>
          <p:cNvSpPr/>
          <p:nvPr/>
        </p:nvSpPr>
        <p:spPr>
          <a:xfrm>
            <a:off x="7551322" y="2877122"/>
            <a:ext cx="1659841" cy="8789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Update Bid</a:t>
            </a:r>
          </a:p>
          <a:p>
            <a:pPr algn="ctr"/>
            <a:r>
              <a:rPr lang="en-ZA" sz="1200" b="1" dirty="0">
                <a:solidFill>
                  <a:schemeClr val="accent1"/>
                </a:solidFill>
              </a:rPr>
              <a:t>Update </a:t>
            </a:r>
            <a:r>
              <a:rPr lang="en-ZA" sz="1200" b="1" dirty="0" err="1">
                <a:solidFill>
                  <a:schemeClr val="accent1"/>
                </a:solidFill>
              </a:rPr>
              <a:t>TenderItem</a:t>
            </a:r>
            <a:r>
              <a:rPr lang="en-ZA" sz="1200" b="1" dirty="0">
                <a:solidFill>
                  <a:schemeClr val="accent1"/>
                </a:solidFill>
              </a:rPr>
              <a:t>[]</a:t>
            </a:r>
          </a:p>
          <a:p>
            <a:pPr algn="ctr"/>
            <a:r>
              <a:rPr lang="en-ZA" sz="1200" b="1" dirty="0">
                <a:solidFill>
                  <a:schemeClr val="accent1"/>
                </a:solidFill>
              </a:rPr>
              <a:t>Update SAP</a:t>
            </a:r>
          </a:p>
          <a:p>
            <a:pPr algn="ctr"/>
            <a:r>
              <a:rPr lang="en-ZA" sz="1200" b="1" dirty="0">
                <a:solidFill>
                  <a:schemeClr val="accent1"/>
                </a:solidFill>
              </a:rPr>
              <a:t>Update Control</a:t>
            </a:r>
          </a:p>
        </p:txBody>
      </p:sp>
      <p:sp>
        <p:nvSpPr>
          <p:cNvPr id="43" name="Rectangle: Rounded Corners 42">
            <a:extLst>
              <a:ext uri="{FF2B5EF4-FFF2-40B4-BE49-F238E27FC236}">
                <a16:creationId xmlns:a16="http://schemas.microsoft.com/office/drawing/2014/main" id="{2F092133-7A50-4F8C-B794-BE5135C95488}"/>
              </a:ext>
            </a:extLst>
          </p:cNvPr>
          <p:cNvSpPr/>
          <p:nvPr/>
        </p:nvSpPr>
        <p:spPr>
          <a:xfrm>
            <a:off x="3134142" y="1870909"/>
            <a:ext cx="1305342" cy="63632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tx1"/>
                </a:solidFill>
              </a:rPr>
              <a:t>Merge to </a:t>
            </a:r>
            <a:r>
              <a:rPr lang="en-ZA" sz="1200" b="1" dirty="0" err="1">
                <a:solidFill>
                  <a:schemeClr val="tx1"/>
                </a:solidFill>
                <a:highlight>
                  <a:srgbClr val="FFFF00"/>
                </a:highlight>
              </a:rPr>
              <a:t>TenderItem</a:t>
            </a:r>
            <a:r>
              <a:rPr lang="en-ZA" sz="1200" b="1" dirty="0">
                <a:solidFill>
                  <a:schemeClr val="tx1"/>
                </a:solidFill>
                <a:highlight>
                  <a:srgbClr val="FFFF00"/>
                </a:highlight>
              </a:rPr>
              <a:t>[]</a:t>
            </a:r>
          </a:p>
          <a:p>
            <a:pPr algn="ctr"/>
            <a:r>
              <a:rPr lang="en-ZA" sz="1200" b="1" dirty="0">
                <a:solidFill>
                  <a:schemeClr val="tx1"/>
                </a:solidFill>
              </a:rPr>
              <a:t>Keys &amp; Keys</a:t>
            </a:r>
          </a:p>
        </p:txBody>
      </p:sp>
      <p:sp>
        <p:nvSpPr>
          <p:cNvPr id="44" name="Rectangle: Rounded Corners 43">
            <a:extLst>
              <a:ext uri="{FF2B5EF4-FFF2-40B4-BE49-F238E27FC236}">
                <a16:creationId xmlns:a16="http://schemas.microsoft.com/office/drawing/2014/main" id="{878EA0CD-23DB-461B-9714-5C7062EB2778}"/>
              </a:ext>
            </a:extLst>
          </p:cNvPr>
          <p:cNvSpPr/>
          <p:nvPr/>
        </p:nvSpPr>
        <p:spPr>
          <a:xfrm>
            <a:off x="3134142" y="1083120"/>
            <a:ext cx="1305342" cy="63632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tx1"/>
                </a:solidFill>
              </a:rPr>
              <a:t>Merge to </a:t>
            </a:r>
            <a:r>
              <a:rPr lang="en-ZA" sz="1200" b="1" dirty="0">
                <a:solidFill>
                  <a:schemeClr val="tx1"/>
                </a:solidFill>
                <a:highlight>
                  <a:srgbClr val="FFFF00"/>
                </a:highlight>
              </a:rPr>
              <a:t>Tender</a:t>
            </a:r>
          </a:p>
        </p:txBody>
      </p:sp>
      <p:cxnSp>
        <p:nvCxnSpPr>
          <p:cNvPr id="3" name="Connector: Elbow 2">
            <a:extLst>
              <a:ext uri="{FF2B5EF4-FFF2-40B4-BE49-F238E27FC236}">
                <a16:creationId xmlns:a16="http://schemas.microsoft.com/office/drawing/2014/main" id="{5D0AC06D-E1C4-4322-926F-1BCD74746643}"/>
              </a:ext>
            </a:extLst>
          </p:cNvPr>
          <p:cNvCxnSpPr>
            <a:cxnSpLocks/>
            <a:stCxn id="42" idx="1"/>
            <a:endCxn id="39" idx="2"/>
          </p:cNvCxnSpPr>
          <p:nvPr/>
        </p:nvCxnSpPr>
        <p:spPr>
          <a:xfrm rot="10800000">
            <a:off x="5319080" y="2536876"/>
            <a:ext cx="2232243" cy="7797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Arrow: Right 6">
            <a:extLst>
              <a:ext uri="{FF2B5EF4-FFF2-40B4-BE49-F238E27FC236}">
                <a16:creationId xmlns:a16="http://schemas.microsoft.com/office/drawing/2014/main" id="{CCF3FA7F-92AC-41F4-8F20-D42CDB7BF931}"/>
              </a:ext>
            </a:extLst>
          </p:cNvPr>
          <p:cNvSpPr/>
          <p:nvPr/>
        </p:nvSpPr>
        <p:spPr>
          <a:xfrm rot="10800000">
            <a:off x="276784" y="3440967"/>
            <a:ext cx="7274538" cy="200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5" name="Rectangle: Rounded Corners 44">
            <a:extLst>
              <a:ext uri="{FF2B5EF4-FFF2-40B4-BE49-F238E27FC236}">
                <a16:creationId xmlns:a16="http://schemas.microsoft.com/office/drawing/2014/main" id="{4F0AB424-2CEB-4D47-8DB4-AC2E6A4A966C}"/>
              </a:ext>
            </a:extLst>
          </p:cNvPr>
          <p:cNvSpPr/>
          <p:nvPr/>
        </p:nvSpPr>
        <p:spPr>
          <a:xfrm>
            <a:off x="7648807" y="1444193"/>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Edit </a:t>
            </a:r>
            <a:r>
              <a:rPr lang="en-ZA" sz="1200" b="1" dirty="0" err="1">
                <a:solidFill>
                  <a:schemeClr val="accent1"/>
                </a:solidFill>
              </a:rPr>
              <a:t>ResponseText</a:t>
            </a:r>
            <a:endParaRPr lang="en-ZA" sz="1200" b="1" dirty="0">
              <a:solidFill>
                <a:schemeClr val="accent1"/>
              </a:solidFill>
            </a:endParaRPr>
          </a:p>
        </p:txBody>
      </p:sp>
      <p:sp>
        <p:nvSpPr>
          <p:cNvPr id="46" name="Rectangle: Rounded Corners 45">
            <a:extLst>
              <a:ext uri="{FF2B5EF4-FFF2-40B4-BE49-F238E27FC236}">
                <a16:creationId xmlns:a16="http://schemas.microsoft.com/office/drawing/2014/main" id="{4E9E0470-AA6A-4ECC-A422-421160DEDF62}"/>
              </a:ext>
            </a:extLst>
          </p:cNvPr>
          <p:cNvSpPr/>
          <p:nvPr/>
        </p:nvSpPr>
        <p:spPr>
          <a:xfrm>
            <a:off x="6385788" y="1452994"/>
            <a:ext cx="1129331"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Extract </a:t>
            </a:r>
            <a:r>
              <a:rPr lang="en-ZA" sz="1200" b="1" dirty="0" err="1">
                <a:solidFill>
                  <a:schemeClr val="accent1"/>
                </a:solidFill>
              </a:rPr>
              <a:t>ResponseText</a:t>
            </a:r>
            <a:endParaRPr lang="en-ZA" sz="1200" b="1" dirty="0">
              <a:solidFill>
                <a:schemeClr val="accent1"/>
              </a:solidFill>
            </a:endParaRPr>
          </a:p>
        </p:txBody>
      </p:sp>
      <p:cxnSp>
        <p:nvCxnSpPr>
          <p:cNvPr id="13" name="Connector: Elbow 12">
            <a:extLst>
              <a:ext uri="{FF2B5EF4-FFF2-40B4-BE49-F238E27FC236}">
                <a16:creationId xmlns:a16="http://schemas.microsoft.com/office/drawing/2014/main" id="{C4C75071-B206-4631-A588-454E31CF9801}"/>
              </a:ext>
            </a:extLst>
          </p:cNvPr>
          <p:cNvCxnSpPr>
            <a:cxnSpLocks/>
            <a:stCxn id="45" idx="3"/>
            <a:endCxn id="42" idx="3"/>
          </p:cNvCxnSpPr>
          <p:nvPr/>
        </p:nvCxnSpPr>
        <p:spPr>
          <a:xfrm>
            <a:off x="8987277" y="1669480"/>
            <a:ext cx="223886" cy="1647118"/>
          </a:xfrm>
          <a:prstGeom prst="bentConnector3">
            <a:avLst>
              <a:gd name="adj1" fmla="val 202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A779E50-4F95-42E6-BCDC-F1B1B98C6014}"/>
              </a:ext>
            </a:extLst>
          </p:cNvPr>
          <p:cNvCxnSpPr>
            <a:cxnSpLocks/>
            <a:stCxn id="42" idx="1"/>
            <a:endCxn id="43" idx="2"/>
          </p:cNvCxnSpPr>
          <p:nvPr/>
        </p:nvCxnSpPr>
        <p:spPr>
          <a:xfrm rot="10800000">
            <a:off x="3786814" y="2507232"/>
            <a:ext cx="3764509" cy="8093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94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F9D58927-0765-4AAC-9D05-2CCB48DDD3E1}"/>
              </a:ext>
            </a:extLst>
          </p:cNvPr>
          <p:cNvSpPr/>
          <p:nvPr/>
        </p:nvSpPr>
        <p:spPr>
          <a:xfrm>
            <a:off x="1984688" y="3955084"/>
            <a:ext cx="1802126"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BidResponse</a:t>
            </a:r>
            <a:endParaRPr lang="en-ZA" sz="1200" dirty="0">
              <a:solidFill>
                <a:schemeClr val="accent1"/>
              </a:solidFill>
            </a:endParaRPr>
          </a:p>
        </p:txBody>
      </p:sp>
      <p:sp>
        <p:nvSpPr>
          <p:cNvPr id="33" name="Rectangle: Rounded Corners 32">
            <a:extLst>
              <a:ext uri="{FF2B5EF4-FFF2-40B4-BE49-F238E27FC236}">
                <a16:creationId xmlns:a16="http://schemas.microsoft.com/office/drawing/2014/main" id="{14F5F770-F839-4822-AA34-F40A374DC52D}"/>
              </a:ext>
            </a:extLst>
          </p:cNvPr>
          <p:cNvSpPr/>
          <p:nvPr/>
        </p:nvSpPr>
        <p:spPr>
          <a:xfrm>
            <a:off x="193129" y="3965416"/>
            <a:ext cx="165984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BidPriceResponse</a:t>
            </a:r>
            <a:endParaRPr lang="en-ZA" sz="1200" dirty="0">
              <a:solidFill>
                <a:schemeClr val="accent1"/>
              </a:solidFill>
            </a:endParaRPr>
          </a:p>
        </p:txBody>
      </p:sp>
      <p:sp>
        <p:nvSpPr>
          <p:cNvPr id="36" name="TextBox 35">
            <a:extLst>
              <a:ext uri="{FF2B5EF4-FFF2-40B4-BE49-F238E27FC236}">
                <a16:creationId xmlns:a16="http://schemas.microsoft.com/office/drawing/2014/main" id="{8E39735B-744E-4FC6-A5E2-BA3FBF53EDA4}"/>
              </a:ext>
            </a:extLst>
          </p:cNvPr>
          <p:cNvSpPr txBox="1"/>
          <p:nvPr/>
        </p:nvSpPr>
        <p:spPr>
          <a:xfrm>
            <a:off x="231360" y="4424190"/>
            <a:ext cx="1659841"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 </a:t>
            </a:r>
            <a:r>
              <a:rPr lang="en-US" sz="1200" dirty="0" err="1"/>
              <a:t>guid</a:t>
            </a:r>
            <a:r>
              <a:rPr lang="en-US" sz="1200" dirty="0"/>
              <a:t>: string;</a:t>
            </a:r>
          </a:p>
          <a:p>
            <a:pPr marL="171450" indent="-171450">
              <a:buFont typeface="Arial" panose="020B0604020202020204" pitchFamily="34" charset="0"/>
              <a:buChar char="•"/>
            </a:pPr>
            <a:r>
              <a:rPr lang="en-US" sz="1200" dirty="0"/>
              <a:t> email: string;</a:t>
            </a:r>
          </a:p>
          <a:p>
            <a:pPr marL="171450" indent="-171450">
              <a:buFont typeface="Arial" panose="020B0604020202020204" pitchFamily="34" charset="0"/>
              <a:buChar char="•"/>
            </a:pPr>
            <a:r>
              <a:rPr lang="en-US" sz="1200" dirty="0"/>
              <a:t> </a:t>
            </a:r>
            <a:r>
              <a:rPr lang="en-US" sz="1200" dirty="0" err="1"/>
              <a:t>bidGuid</a:t>
            </a:r>
            <a:r>
              <a:rPr lang="en-US" sz="1200" dirty="0"/>
              <a:t>: string;</a:t>
            </a:r>
          </a:p>
          <a:p>
            <a:pPr marL="171450" indent="-171450">
              <a:buFont typeface="Arial" panose="020B0604020202020204" pitchFamily="34" charset="0"/>
              <a:buChar char="•"/>
            </a:pPr>
            <a:r>
              <a:rPr lang="en-US" sz="1200" dirty="0"/>
              <a:t> </a:t>
            </a:r>
            <a:r>
              <a:rPr lang="en-US" sz="1200" dirty="0" err="1"/>
              <a:t>itemindex</a:t>
            </a:r>
            <a:r>
              <a:rPr lang="en-US" sz="1200" dirty="0"/>
              <a:t>: string;</a:t>
            </a:r>
          </a:p>
          <a:p>
            <a:pPr marL="171450" indent="-171450">
              <a:buFont typeface="Arial" panose="020B0604020202020204" pitchFamily="34" charset="0"/>
              <a:buChar char="•"/>
            </a:pPr>
            <a:r>
              <a:rPr lang="en-US" sz="1200" dirty="0"/>
              <a:t> assumption: string;</a:t>
            </a:r>
          </a:p>
          <a:p>
            <a:pPr marL="171450" indent="-171450">
              <a:buFont typeface="Arial" panose="020B0604020202020204" pitchFamily="34" charset="0"/>
              <a:buChar char="•"/>
            </a:pPr>
            <a:r>
              <a:rPr lang="en-US" sz="1200" dirty="0"/>
              <a:t> </a:t>
            </a:r>
            <a:r>
              <a:rPr lang="en-US" sz="1200" dirty="0" err="1"/>
              <a:t>bidprice</a:t>
            </a:r>
            <a:r>
              <a:rPr lang="en-US" sz="1200" dirty="0"/>
              <a:t>: number;</a:t>
            </a:r>
          </a:p>
          <a:p>
            <a:pPr marL="171450" indent="-171450">
              <a:buFont typeface="Arial" panose="020B0604020202020204" pitchFamily="34" charset="0"/>
              <a:buChar char="•"/>
            </a:pPr>
            <a:r>
              <a:rPr lang="en-US" sz="1200" dirty="0"/>
              <a:t> validity: string;</a:t>
            </a:r>
          </a:p>
          <a:p>
            <a:pPr marL="171450" indent="-171450">
              <a:buFont typeface="Arial" panose="020B0604020202020204" pitchFamily="34" charset="0"/>
              <a:buChar char="•"/>
            </a:pPr>
            <a:r>
              <a:rPr lang="en-US" sz="1200" dirty="0"/>
              <a:t> horizon: string;</a:t>
            </a:r>
          </a:p>
          <a:p>
            <a:pPr marL="171450" indent="-171450">
              <a:buFont typeface="Arial" panose="020B0604020202020204" pitchFamily="34" charset="0"/>
              <a:buChar char="•"/>
            </a:pPr>
            <a:r>
              <a:rPr lang="en-US" sz="1200" dirty="0"/>
              <a:t> quality: string;</a:t>
            </a:r>
          </a:p>
          <a:p>
            <a:pPr marL="171450" indent="-171450">
              <a:buFont typeface="Arial" panose="020B0604020202020204" pitchFamily="34" charset="0"/>
              <a:buChar char="•"/>
            </a:pPr>
            <a:r>
              <a:rPr lang="en-US" sz="1200" dirty="0"/>
              <a:t> </a:t>
            </a:r>
            <a:r>
              <a:rPr lang="en-US" sz="1200" dirty="0" err="1"/>
              <a:t>lastdate</a:t>
            </a:r>
            <a:r>
              <a:rPr lang="en-US" sz="1200" dirty="0"/>
              <a:t>: string;</a:t>
            </a:r>
            <a:endParaRPr lang="en-ZA" sz="1200" dirty="0"/>
          </a:p>
        </p:txBody>
      </p:sp>
      <p:sp>
        <p:nvSpPr>
          <p:cNvPr id="37" name="TextBox 36">
            <a:extLst>
              <a:ext uri="{FF2B5EF4-FFF2-40B4-BE49-F238E27FC236}">
                <a16:creationId xmlns:a16="http://schemas.microsoft.com/office/drawing/2014/main" id="{972E298A-62C6-46A4-A0BC-E4BBDA1A5A73}"/>
              </a:ext>
            </a:extLst>
          </p:cNvPr>
          <p:cNvSpPr txBox="1"/>
          <p:nvPr/>
        </p:nvSpPr>
        <p:spPr>
          <a:xfrm>
            <a:off x="2130155" y="4405658"/>
            <a:ext cx="1659841" cy="1200329"/>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 string;</a:t>
            </a:r>
          </a:p>
          <a:p>
            <a:pPr marL="171450" indent="-171450">
              <a:buFont typeface="Arial" panose="020B0604020202020204" pitchFamily="34" charset="0"/>
              <a:buChar char="•"/>
            </a:pPr>
            <a:r>
              <a:rPr lang="en-ZA" sz="1200" dirty="0"/>
              <a:t>email: string;</a:t>
            </a:r>
          </a:p>
          <a:p>
            <a:pPr marL="171450" indent="-171450">
              <a:buFont typeface="Arial" panose="020B0604020202020204" pitchFamily="34" charset="0"/>
              <a:buChar char="•"/>
            </a:pPr>
            <a:r>
              <a:rPr lang="en-ZA" sz="1200" dirty="0" err="1"/>
              <a:t>bidGuid</a:t>
            </a:r>
            <a:r>
              <a:rPr lang="en-ZA" sz="1200" dirty="0"/>
              <a:t>: string;</a:t>
            </a:r>
          </a:p>
          <a:p>
            <a:pPr marL="171450" indent="-171450">
              <a:buFont typeface="Arial" panose="020B0604020202020204" pitchFamily="34" charset="0"/>
              <a:buChar char="•"/>
            </a:pPr>
            <a:r>
              <a:rPr lang="en-ZA" sz="1200" dirty="0" err="1"/>
              <a:t>longtext</a:t>
            </a:r>
            <a:r>
              <a:rPr lang="en-ZA" sz="1200" dirty="0"/>
              <a:t>: string;</a:t>
            </a:r>
          </a:p>
          <a:p>
            <a:pPr marL="171450" indent="-171450">
              <a:buFont typeface="Arial" panose="020B0604020202020204" pitchFamily="34" charset="0"/>
              <a:buChar char="•"/>
            </a:pPr>
            <a:r>
              <a:rPr lang="en-ZA" sz="1200" dirty="0"/>
              <a:t>quality: string;</a:t>
            </a:r>
          </a:p>
          <a:p>
            <a:pPr marL="171450" indent="-171450">
              <a:buFont typeface="Arial" panose="020B0604020202020204" pitchFamily="34" charset="0"/>
              <a:buChar char="•"/>
            </a:pPr>
            <a:r>
              <a:rPr lang="en-ZA" sz="1200" dirty="0" err="1"/>
              <a:t>lastdate</a:t>
            </a:r>
            <a:r>
              <a:rPr lang="en-ZA" sz="1200" dirty="0"/>
              <a:t>: string;</a:t>
            </a:r>
          </a:p>
        </p:txBody>
      </p:sp>
      <p:sp>
        <p:nvSpPr>
          <p:cNvPr id="2" name="Flowchart: Internal Storage 1">
            <a:extLst>
              <a:ext uri="{FF2B5EF4-FFF2-40B4-BE49-F238E27FC236}">
                <a16:creationId xmlns:a16="http://schemas.microsoft.com/office/drawing/2014/main" id="{3117AD50-167C-47C7-AE42-1C72891C6C8E}"/>
              </a:ext>
            </a:extLst>
          </p:cNvPr>
          <p:cNvSpPr/>
          <p:nvPr/>
        </p:nvSpPr>
        <p:spPr>
          <a:xfrm>
            <a:off x="4669609" y="2599410"/>
            <a:ext cx="7291031" cy="2185464"/>
          </a:xfrm>
          <a:prstGeom prst="flowChartInternalStorag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02AF5CDF-4635-4201-8BB6-2C49E842C702}"/>
              </a:ext>
            </a:extLst>
          </p:cNvPr>
          <p:cNvSpPr txBox="1"/>
          <p:nvPr/>
        </p:nvSpPr>
        <p:spPr>
          <a:xfrm>
            <a:off x="7290510" y="5005822"/>
            <a:ext cx="3471273" cy="1754326"/>
          </a:xfrm>
          <a:prstGeom prst="rect">
            <a:avLst/>
          </a:prstGeom>
          <a:noFill/>
        </p:spPr>
        <p:txBody>
          <a:bodyPr wrap="square" rtlCol="0">
            <a:spAutoFit/>
          </a:bodyPr>
          <a:lstStyle/>
          <a:p>
            <a:pPr marL="285750" indent="-285750">
              <a:buFont typeface="Arial" panose="020B0604020202020204" pitchFamily="34" charset="0"/>
              <a:buChar char="•"/>
            </a:pPr>
            <a:r>
              <a:rPr lang="en-ZA" dirty="0"/>
              <a:t>Request Material Text</a:t>
            </a:r>
          </a:p>
          <a:p>
            <a:pPr marL="285750" indent="-285750">
              <a:buFont typeface="Arial" panose="020B0604020202020204" pitchFamily="34" charset="0"/>
              <a:buChar char="•"/>
            </a:pPr>
            <a:r>
              <a:rPr lang="en-ZA" dirty="0"/>
              <a:t>Price</a:t>
            </a:r>
          </a:p>
          <a:p>
            <a:pPr marL="285750" indent="-285750">
              <a:buFont typeface="Arial" panose="020B0604020202020204" pitchFamily="34" charset="0"/>
              <a:buChar char="•"/>
            </a:pPr>
            <a:r>
              <a:rPr lang="en-ZA" dirty="0"/>
              <a:t>Price Validity</a:t>
            </a:r>
          </a:p>
          <a:p>
            <a:pPr marL="285750" indent="-285750">
              <a:buFont typeface="Arial" panose="020B0604020202020204" pitchFamily="34" charset="0"/>
              <a:buChar char="•"/>
            </a:pPr>
            <a:r>
              <a:rPr lang="en-ZA" dirty="0"/>
              <a:t>Availability</a:t>
            </a:r>
          </a:p>
          <a:p>
            <a:pPr marL="285750" indent="-285750">
              <a:buFont typeface="Arial" panose="020B0604020202020204" pitchFamily="34" charset="0"/>
              <a:buChar char="•"/>
            </a:pPr>
            <a:r>
              <a:rPr lang="en-ZA" dirty="0"/>
              <a:t>QA</a:t>
            </a:r>
          </a:p>
          <a:p>
            <a:pPr marL="285750" indent="-285750">
              <a:buFont typeface="Arial" panose="020B0604020202020204" pitchFamily="34" charset="0"/>
              <a:buChar char="•"/>
            </a:pPr>
            <a:r>
              <a:rPr lang="en-ZA" dirty="0"/>
              <a:t>Assumptions and Conditions</a:t>
            </a:r>
          </a:p>
        </p:txBody>
      </p:sp>
      <p:sp>
        <p:nvSpPr>
          <p:cNvPr id="5" name="Rectangle: Rounded Corners 4">
            <a:extLst>
              <a:ext uri="{FF2B5EF4-FFF2-40B4-BE49-F238E27FC236}">
                <a16:creationId xmlns:a16="http://schemas.microsoft.com/office/drawing/2014/main" id="{DDB88E1B-7469-4D0A-9DDF-BBFD3805F273}"/>
              </a:ext>
            </a:extLst>
          </p:cNvPr>
          <p:cNvSpPr/>
          <p:nvPr/>
        </p:nvSpPr>
        <p:spPr>
          <a:xfrm>
            <a:off x="4669609" y="1927274"/>
            <a:ext cx="7291031" cy="672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Comment </a:t>
            </a:r>
          </a:p>
        </p:txBody>
      </p:sp>
      <p:sp>
        <p:nvSpPr>
          <p:cNvPr id="6" name="Rectangle: Rounded Corners 5">
            <a:extLst>
              <a:ext uri="{FF2B5EF4-FFF2-40B4-BE49-F238E27FC236}">
                <a16:creationId xmlns:a16="http://schemas.microsoft.com/office/drawing/2014/main" id="{36F81F8A-056B-43F1-95E7-B9CEEC8A695A}"/>
              </a:ext>
            </a:extLst>
          </p:cNvPr>
          <p:cNvSpPr/>
          <p:nvPr/>
        </p:nvSpPr>
        <p:spPr>
          <a:xfrm>
            <a:off x="4669609" y="1237957"/>
            <a:ext cx="7291031" cy="6893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Information, Documents , Printed Version </a:t>
            </a:r>
          </a:p>
        </p:txBody>
      </p:sp>
      <p:sp>
        <p:nvSpPr>
          <p:cNvPr id="8" name="Rectangle: Rounded Corners 7">
            <a:extLst>
              <a:ext uri="{FF2B5EF4-FFF2-40B4-BE49-F238E27FC236}">
                <a16:creationId xmlns:a16="http://schemas.microsoft.com/office/drawing/2014/main" id="{FB33705F-FE52-4C1F-B4FF-0E5FDC107AE8}"/>
              </a:ext>
            </a:extLst>
          </p:cNvPr>
          <p:cNvSpPr/>
          <p:nvPr/>
        </p:nvSpPr>
        <p:spPr>
          <a:xfrm>
            <a:off x="689317" y="618978"/>
            <a:ext cx="2363372" cy="633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rPr>
              <a:t>Check if more than 1 RFQ for EMAIL</a:t>
            </a:r>
          </a:p>
        </p:txBody>
      </p:sp>
      <p:sp>
        <p:nvSpPr>
          <p:cNvPr id="9" name="Flowchart: Decision 8">
            <a:extLst>
              <a:ext uri="{FF2B5EF4-FFF2-40B4-BE49-F238E27FC236}">
                <a16:creationId xmlns:a16="http://schemas.microsoft.com/office/drawing/2014/main" id="{B257989F-F5B3-4347-A000-C682B75C099A}"/>
              </a:ext>
            </a:extLst>
          </p:cNvPr>
          <p:cNvSpPr/>
          <p:nvPr/>
        </p:nvSpPr>
        <p:spPr>
          <a:xfrm>
            <a:off x="1423904" y="1325303"/>
            <a:ext cx="858129" cy="49730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&gt;1</a:t>
            </a:r>
          </a:p>
        </p:txBody>
      </p:sp>
      <p:cxnSp>
        <p:nvCxnSpPr>
          <p:cNvPr id="11" name="Straight Arrow Connector 10">
            <a:extLst>
              <a:ext uri="{FF2B5EF4-FFF2-40B4-BE49-F238E27FC236}">
                <a16:creationId xmlns:a16="http://schemas.microsoft.com/office/drawing/2014/main" id="{57622B50-CC2E-475F-B82F-C4E045D9C886}"/>
              </a:ext>
            </a:extLst>
          </p:cNvPr>
          <p:cNvCxnSpPr>
            <a:cxnSpLocks/>
            <a:stCxn id="9" idx="3"/>
            <a:endCxn id="6" idx="1"/>
          </p:cNvCxnSpPr>
          <p:nvPr/>
        </p:nvCxnSpPr>
        <p:spPr>
          <a:xfrm>
            <a:off x="2282033" y="1573958"/>
            <a:ext cx="2387576" cy="8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Flowchart: Internal Storage 39">
            <a:extLst>
              <a:ext uri="{FF2B5EF4-FFF2-40B4-BE49-F238E27FC236}">
                <a16:creationId xmlns:a16="http://schemas.microsoft.com/office/drawing/2014/main" id="{D8FCCD08-A1A4-4C7E-93A9-540751327362}"/>
              </a:ext>
            </a:extLst>
          </p:cNvPr>
          <p:cNvSpPr/>
          <p:nvPr/>
        </p:nvSpPr>
        <p:spPr>
          <a:xfrm>
            <a:off x="278252" y="2290058"/>
            <a:ext cx="3508562" cy="1225716"/>
          </a:xfrm>
          <a:prstGeom prst="flowChartInternalStorag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i="1" dirty="0">
                <a:solidFill>
                  <a:schemeClr val="tx1"/>
                </a:solidFill>
              </a:rPr>
              <a:t>List of RFQ’s for Selection</a:t>
            </a:r>
          </a:p>
        </p:txBody>
      </p:sp>
      <p:sp>
        <p:nvSpPr>
          <p:cNvPr id="15" name="TextBox 14">
            <a:extLst>
              <a:ext uri="{FF2B5EF4-FFF2-40B4-BE49-F238E27FC236}">
                <a16:creationId xmlns:a16="http://schemas.microsoft.com/office/drawing/2014/main" id="{FC027253-F4C6-4AD2-AF63-8F81E023FE4C}"/>
              </a:ext>
            </a:extLst>
          </p:cNvPr>
          <p:cNvSpPr txBox="1"/>
          <p:nvPr/>
        </p:nvSpPr>
        <p:spPr>
          <a:xfrm>
            <a:off x="2411246" y="1321991"/>
            <a:ext cx="1963805" cy="369332"/>
          </a:xfrm>
          <a:prstGeom prst="rect">
            <a:avLst/>
          </a:prstGeom>
          <a:noFill/>
        </p:spPr>
        <p:txBody>
          <a:bodyPr wrap="square" rtlCol="0">
            <a:spAutoFit/>
          </a:bodyPr>
          <a:lstStyle/>
          <a:p>
            <a:r>
              <a:rPr lang="en-ZA" dirty="0"/>
              <a:t>No –&gt; go to RFQ</a:t>
            </a:r>
          </a:p>
        </p:txBody>
      </p:sp>
    </p:spTree>
    <p:extLst>
      <p:ext uri="{BB962C8B-B14F-4D97-AF65-F5344CB8AC3E}">
        <p14:creationId xmlns:p14="http://schemas.microsoft.com/office/powerpoint/2010/main" val="1668838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2242</Words>
  <Application>Microsoft Office PowerPoint</Application>
  <PresentationFormat>Widescreen</PresentationFormat>
  <Paragraphs>445</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Consolas</vt:lpstr>
      <vt:lpstr>Franklin Gothic Book</vt:lpstr>
      <vt:lpstr>Office Theme</vt:lpstr>
      <vt:lpstr>PowerPoint Presentation</vt:lpstr>
      <vt:lpstr>PowerPoint Presentation</vt:lpstr>
      <vt:lpstr>PowerPoint Presentation</vt:lpstr>
      <vt:lpstr>Data Structure of RFQ Solution</vt:lpstr>
      <vt:lpstr>Data Structure of RFQ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Thomson</dc:creator>
  <cp:lastModifiedBy>Mike Thomson</cp:lastModifiedBy>
  <cp:revision>62</cp:revision>
  <dcterms:created xsi:type="dcterms:W3CDTF">2020-12-25T05:31:46Z</dcterms:created>
  <dcterms:modified xsi:type="dcterms:W3CDTF">2021-02-17T13:20:33Z</dcterms:modified>
</cp:coreProperties>
</file>